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00"/>
  </p:notesMasterIdLst>
  <p:sldIdLst>
    <p:sldId id="274" r:id="rId2"/>
    <p:sldId id="260" r:id="rId3"/>
    <p:sldId id="385" r:id="rId4"/>
    <p:sldId id="392" r:id="rId5"/>
    <p:sldId id="393" r:id="rId6"/>
    <p:sldId id="394" r:id="rId7"/>
    <p:sldId id="262" r:id="rId8"/>
    <p:sldId id="263" r:id="rId9"/>
    <p:sldId id="297" r:id="rId10"/>
    <p:sldId id="388" r:id="rId11"/>
    <p:sldId id="391" r:id="rId12"/>
    <p:sldId id="266" r:id="rId13"/>
    <p:sldId id="265" r:id="rId14"/>
    <p:sldId id="267" r:id="rId15"/>
    <p:sldId id="384" r:id="rId16"/>
    <p:sldId id="314" r:id="rId17"/>
    <p:sldId id="315" r:id="rId18"/>
    <p:sldId id="316" r:id="rId19"/>
    <p:sldId id="277" r:id="rId20"/>
    <p:sldId id="325" r:id="rId21"/>
    <p:sldId id="381" r:id="rId22"/>
    <p:sldId id="264" r:id="rId23"/>
    <p:sldId id="317" r:id="rId24"/>
    <p:sldId id="318" r:id="rId25"/>
    <p:sldId id="395" r:id="rId26"/>
    <p:sldId id="298" r:id="rId27"/>
    <p:sldId id="299" r:id="rId28"/>
    <p:sldId id="319" r:id="rId29"/>
    <p:sldId id="278" r:id="rId30"/>
    <p:sldId id="320" r:id="rId31"/>
    <p:sldId id="321" r:id="rId32"/>
    <p:sldId id="322" r:id="rId33"/>
    <p:sldId id="324" r:id="rId34"/>
    <p:sldId id="279" r:id="rId35"/>
    <p:sldId id="280" r:id="rId36"/>
    <p:sldId id="323" r:id="rId37"/>
    <p:sldId id="326" r:id="rId38"/>
    <p:sldId id="339" r:id="rId39"/>
    <p:sldId id="340" r:id="rId40"/>
    <p:sldId id="284" r:id="rId41"/>
    <p:sldId id="341" r:id="rId42"/>
    <p:sldId id="342" r:id="rId43"/>
    <p:sldId id="343" r:id="rId44"/>
    <p:sldId id="344" r:id="rId45"/>
    <p:sldId id="328" r:id="rId46"/>
    <p:sldId id="329" r:id="rId47"/>
    <p:sldId id="330" r:id="rId48"/>
    <p:sldId id="331" r:id="rId49"/>
    <p:sldId id="333" r:id="rId50"/>
    <p:sldId id="334" r:id="rId51"/>
    <p:sldId id="335" r:id="rId52"/>
    <p:sldId id="336" r:id="rId53"/>
    <p:sldId id="337" r:id="rId54"/>
    <p:sldId id="338" r:id="rId55"/>
    <p:sldId id="327" r:id="rId56"/>
    <p:sldId id="345" r:id="rId57"/>
    <p:sldId id="346" r:id="rId58"/>
    <p:sldId id="347" r:id="rId59"/>
    <p:sldId id="386" r:id="rId60"/>
    <p:sldId id="348" r:id="rId61"/>
    <p:sldId id="349" r:id="rId62"/>
    <p:sldId id="350" r:id="rId63"/>
    <p:sldId id="351" r:id="rId64"/>
    <p:sldId id="390" r:id="rId65"/>
    <p:sldId id="352" r:id="rId66"/>
    <p:sldId id="389" r:id="rId67"/>
    <p:sldId id="382" r:id="rId68"/>
    <p:sldId id="387" r:id="rId69"/>
    <p:sldId id="367" r:id="rId70"/>
    <p:sldId id="366" r:id="rId71"/>
    <p:sldId id="368" r:id="rId72"/>
    <p:sldId id="353" r:id="rId73"/>
    <p:sldId id="354" r:id="rId74"/>
    <p:sldId id="355" r:id="rId75"/>
    <p:sldId id="357" r:id="rId76"/>
    <p:sldId id="358" r:id="rId77"/>
    <p:sldId id="359" r:id="rId78"/>
    <p:sldId id="360" r:id="rId79"/>
    <p:sldId id="361" r:id="rId80"/>
    <p:sldId id="362" r:id="rId81"/>
    <p:sldId id="363" r:id="rId82"/>
    <p:sldId id="364" r:id="rId83"/>
    <p:sldId id="365" r:id="rId84"/>
    <p:sldId id="383" r:id="rId85"/>
    <p:sldId id="305" r:id="rId86"/>
    <p:sldId id="369" r:id="rId87"/>
    <p:sldId id="370" r:id="rId88"/>
    <p:sldId id="371" r:id="rId89"/>
    <p:sldId id="372" r:id="rId90"/>
    <p:sldId id="373" r:id="rId91"/>
    <p:sldId id="374" r:id="rId92"/>
    <p:sldId id="375" r:id="rId93"/>
    <p:sldId id="378" r:id="rId94"/>
    <p:sldId id="376" r:id="rId95"/>
    <p:sldId id="377" r:id="rId96"/>
    <p:sldId id="379" r:id="rId97"/>
    <p:sldId id="380" r:id="rId98"/>
    <p:sldId id="313" r:id="rId9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25" autoAdjust="0"/>
    <p:restoredTop sz="87356" autoAdjust="0"/>
  </p:normalViewPr>
  <p:slideViewPr>
    <p:cSldViewPr snapToGrid="0">
      <p:cViewPr varScale="1">
        <p:scale>
          <a:sx n="101" d="100"/>
          <a:sy n="101" d="100"/>
        </p:scale>
        <p:origin x="804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11CBBD-FCCC-4341-9A07-9341F6C54581}" type="datetimeFigureOut">
              <a:rPr lang="en-US" smtClean="0"/>
              <a:t>8/13/2020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856D82-A927-4CCE-B899-0E7A70652A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2834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42B9C4-3265-4C64-80EB-D0107FD0897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9795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856D82-A927-4CCE-B899-0E7A70652AB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146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42B9C4-3265-4C64-80EB-D0107FD08979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8773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@jbogard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0A104-0528-4A3E-8FC6-C371919B02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2537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0A104-0528-4A3E-8FC6-C371919B02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2209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0A104-0528-4A3E-8FC6-C371919B02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8490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B6C81F0-0529-442A-BBA4-FF8482FC0A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963BEE5-16B9-49FB-9796-1C1CEB98DB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E51E8C6-357B-4AB9-A339-CA29792E3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#NDCSydney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90905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@jbogard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0A104-0528-4A3E-8FC6-C371919B02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2301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@jbogard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0A104-0528-4A3E-8FC6-C371919B02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7976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0A104-0528-4A3E-8FC6-C371919B02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5406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@jbogard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0A104-0528-4A3E-8FC6-C371919B02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6546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@jbogard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0A104-0528-4A3E-8FC6-C371919B02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4469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0A104-0528-4A3E-8FC6-C371919B02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5758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0A104-0528-4A3E-8FC6-C371919B02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5733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@jbogard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#</a:t>
            </a:r>
            <a:r>
              <a:rPr lang="en-US" dirty="0" err="1"/>
              <a:t>NDCSydney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47167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ags" Target="../tags/tag3.xml"/><Relationship Id="rId7" Type="http://schemas.openxmlformats.org/officeDocument/2006/relationships/image" Target="../media/image2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1.gif"/><Relationship Id="rId5" Type="http://schemas.openxmlformats.org/officeDocument/2006/relationships/notesSlide" Target="../notesSlides/notesSlide1.xml"/><Relationship Id="rId10" Type="http://schemas.openxmlformats.org/officeDocument/2006/relationships/image" Target="../media/image5.tiff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4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tags" Target="../tags/tag6.xml"/><Relationship Id="rId7" Type="http://schemas.openxmlformats.org/officeDocument/2006/relationships/image" Target="../media/image60.jpeg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image" Target="../media/image59.jpeg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759392" y="70969"/>
            <a:ext cx="8691327" cy="2387600"/>
          </a:xfrm>
        </p:spPr>
        <p:txBody>
          <a:bodyPr anchor="ctr">
            <a:noAutofit/>
          </a:bodyPr>
          <a:lstStyle/>
          <a:p>
            <a:r>
              <a:rPr lang="en-US" sz="6600" dirty="0">
                <a:solidFill>
                  <a:prstClr val="black"/>
                </a:solidFill>
              </a:rPr>
              <a:t>Vertical Slice Architecture</a:t>
            </a:r>
            <a:endParaRPr lang="en-US" sz="4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2676052" y="2693397"/>
            <a:ext cx="6858000" cy="165576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Jimmy </a:t>
            </a:r>
            <a:r>
              <a:rPr lang="en-US" dirty="0" err="1"/>
              <a:t>Bogard</a:t>
            </a:r>
            <a:endParaRPr lang="en-US" dirty="0"/>
          </a:p>
          <a:p>
            <a:r>
              <a:rPr lang="en-US" dirty="0"/>
              <a:t>@</a:t>
            </a:r>
            <a:r>
              <a:rPr lang="en-US" dirty="0" err="1"/>
              <a:t>jbogard</a:t>
            </a:r>
            <a:endParaRPr lang="en-US" dirty="0"/>
          </a:p>
          <a:p>
            <a:r>
              <a:rPr lang="en-US" dirty="0"/>
              <a:t>github.com/</a:t>
            </a:r>
            <a:r>
              <a:rPr lang="en-US" dirty="0" err="1"/>
              <a:t>jbogard</a:t>
            </a:r>
            <a:endParaRPr lang="en-US" dirty="0"/>
          </a:p>
          <a:p>
            <a:r>
              <a:rPr lang="en-US" dirty="0" err="1"/>
              <a:t>jimmybogard.com</a:t>
            </a:r>
            <a:endParaRPr lang="en-US" dirty="0"/>
          </a:p>
        </p:txBody>
      </p:sp>
      <p:pic>
        <p:nvPicPr>
          <p:cNvPr id="9" name="Picture 4" descr="https://mvp.support.microsoft.com/library/images/support/en-US/MVPLogo.gif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1730" y="4632329"/>
            <a:ext cx="1095375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2" descr="AutoMapper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0973" y="4783848"/>
            <a:ext cx="3733800" cy="382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://storage.pardot.com/52582/22896/headspring_weblogo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5863" y="5003730"/>
            <a:ext cx="4421766" cy="803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96760" y="5405709"/>
            <a:ext cx="1052054" cy="105205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534052" y="5489579"/>
            <a:ext cx="916667" cy="91666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308773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BD90DC8-444B-467A-A51F-0B928DDAB662}"/>
              </a:ext>
            </a:extLst>
          </p:cNvPr>
          <p:cNvSpPr/>
          <p:nvPr/>
        </p:nvSpPr>
        <p:spPr>
          <a:xfrm>
            <a:off x="796413" y="673509"/>
            <a:ext cx="10599175" cy="1371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63B41D-E33A-4309-942B-E9CF0F6EDC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8F1D2CE-432A-458F-BF4A-AFCC6F0E7905}"/>
              </a:ext>
            </a:extLst>
          </p:cNvPr>
          <p:cNvSpPr/>
          <p:nvPr/>
        </p:nvSpPr>
        <p:spPr>
          <a:xfrm>
            <a:off x="796413" y="2514547"/>
            <a:ext cx="10599175" cy="13716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8C9D61F-FB05-4BBD-B56D-E3A9C57B1A4B}"/>
              </a:ext>
            </a:extLst>
          </p:cNvPr>
          <p:cNvSpPr/>
          <p:nvPr/>
        </p:nvSpPr>
        <p:spPr>
          <a:xfrm>
            <a:off x="796412" y="4355585"/>
            <a:ext cx="10599175" cy="13716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C157DB8-D3B2-4B0E-9990-6A1145E0994F}"/>
              </a:ext>
            </a:extLst>
          </p:cNvPr>
          <p:cNvSpPr/>
          <p:nvPr/>
        </p:nvSpPr>
        <p:spPr>
          <a:xfrm>
            <a:off x="983226" y="855405"/>
            <a:ext cx="5014451" cy="993059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err="1"/>
              <a:t>PersonController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D4FB319-DAD8-41F5-BDA1-5E27CCEAB8C0}"/>
              </a:ext>
            </a:extLst>
          </p:cNvPr>
          <p:cNvSpPr/>
          <p:nvPr/>
        </p:nvSpPr>
        <p:spPr>
          <a:xfrm>
            <a:off x="6194325" y="855404"/>
            <a:ext cx="5014451" cy="993059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err="1"/>
              <a:t>StudentController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7BA5458-B5F9-4296-9DA2-EE518ABD4ACD}"/>
              </a:ext>
            </a:extLst>
          </p:cNvPr>
          <p:cNvSpPr/>
          <p:nvPr/>
        </p:nvSpPr>
        <p:spPr>
          <a:xfrm>
            <a:off x="983226" y="2711142"/>
            <a:ext cx="5014451" cy="993059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err="1"/>
              <a:t>PersonService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4945676-7754-477A-9396-72B8BBB997EF}"/>
              </a:ext>
            </a:extLst>
          </p:cNvPr>
          <p:cNvSpPr/>
          <p:nvPr/>
        </p:nvSpPr>
        <p:spPr>
          <a:xfrm>
            <a:off x="6194325" y="2711141"/>
            <a:ext cx="5014451" cy="993059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err="1"/>
              <a:t>StudentService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D18DDB0-297C-418D-A21E-1C397D8520A9}"/>
              </a:ext>
            </a:extLst>
          </p:cNvPr>
          <p:cNvSpPr/>
          <p:nvPr/>
        </p:nvSpPr>
        <p:spPr>
          <a:xfrm>
            <a:off x="983226" y="4552179"/>
            <a:ext cx="5014451" cy="993059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err="1"/>
              <a:t>PersonRepository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45DD4EA-4CE3-402E-A0CA-DB3AF07A8585}"/>
              </a:ext>
            </a:extLst>
          </p:cNvPr>
          <p:cNvSpPr/>
          <p:nvPr/>
        </p:nvSpPr>
        <p:spPr>
          <a:xfrm>
            <a:off x="6194325" y="4552178"/>
            <a:ext cx="5014451" cy="993059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err="1"/>
              <a:t>StudentRepository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2DEC91C-0959-42E6-A04C-EA18E27226B6}"/>
              </a:ext>
            </a:extLst>
          </p:cNvPr>
          <p:cNvSpPr/>
          <p:nvPr/>
        </p:nvSpPr>
        <p:spPr>
          <a:xfrm>
            <a:off x="1145458" y="1337187"/>
            <a:ext cx="1204452" cy="3687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Index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6514F37-0D2F-479F-9DD1-B90AB43A02D4}"/>
              </a:ext>
            </a:extLst>
          </p:cNvPr>
          <p:cNvSpPr/>
          <p:nvPr/>
        </p:nvSpPr>
        <p:spPr>
          <a:xfrm>
            <a:off x="2546558" y="1337187"/>
            <a:ext cx="1204452" cy="3687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Edit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A30ABAB-6D71-4DE7-9528-437D3177639E}"/>
              </a:ext>
            </a:extLst>
          </p:cNvPr>
          <p:cNvSpPr/>
          <p:nvPr/>
        </p:nvSpPr>
        <p:spPr>
          <a:xfrm>
            <a:off x="3937823" y="1337187"/>
            <a:ext cx="1204452" cy="3687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D4FDE9B-76F6-409F-9495-A2C3D3BF0A63}"/>
              </a:ext>
            </a:extLst>
          </p:cNvPr>
          <p:cNvSpPr/>
          <p:nvPr/>
        </p:nvSpPr>
        <p:spPr>
          <a:xfrm>
            <a:off x="6356557" y="1334886"/>
            <a:ext cx="1204452" cy="3687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Search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9F7A6B4-7338-4369-ADBA-36310BB6E93C}"/>
              </a:ext>
            </a:extLst>
          </p:cNvPr>
          <p:cNvSpPr/>
          <p:nvPr/>
        </p:nvSpPr>
        <p:spPr>
          <a:xfrm>
            <a:off x="7757657" y="1334886"/>
            <a:ext cx="1204452" cy="3687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Enroll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B6E95BF-3621-4939-84C5-AA5079391FD1}"/>
              </a:ext>
            </a:extLst>
          </p:cNvPr>
          <p:cNvSpPr/>
          <p:nvPr/>
        </p:nvSpPr>
        <p:spPr>
          <a:xfrm>
            <a:off x="9148922" y="1334886"/>
            <a:ext cx="1204452" cy="3687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02BB3E9-E97C-463B-9B93-E78A6D203AC7}"/>
              </a:ext>
            </a:extLst>
          </p:cNvPr>
          <p:cNvSpPr/>
          <p:nvPr/>
        </p:nvSpPr>
        <p:spPr>
          <a:xfrm>
            <a:off x="1145458" y="3190567"/>
            <a:ext cx="1204452" cy="36871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Get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C445897-53A8-44E2-9C09-2122E00622F2}"/>
              </a:ext>
            </a:extLst>
          </p:cNvPr>
          <p:cNvSpPr/>
          <p:nvPr/>
        </p:nvSpPr>
        <p:spPr>
          <a:xfrm>
            <a:off x="2546558" y="3190567"/>
            <a:ext cx="1204452" cy="36871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Edit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083FB5C-35B0-47FE-AA20-1A96D51D3091}"/>
              </a:ext>
            </a:extLst>
          </p:cNvPr>
          <p:cNvSpPr/>
          <p:nvPr/>
        </p:nvSpPr>
        <p:spPr>
          <a:xfrm>
            <a:off x="3937823" y="3190567"/>
            <a:ext cx="1204452" cy="36871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D245CC1-59CA-443C-999B-5685613B1706}"/>
              </a:ext>
            </a:extLst>
          </p:cNvPr>
          <p:cNvSpPr/>
          <p:nvPr/>
        </p:nvSpPr>
        <p:spPr>
          <a:xfrm>
            <a:off x="6356557" y="3190567"/>
            <a:ext cx="1204452" cy="36871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Search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0CF29B3-355A-4038-AED4-27205CE44CCB}"/>
              </a:ext>
            </a:extLst>
          </p:cNvPr>
          <p:cNvSpPr/>
          <p:nvPr/>
        </p:nvSpPr>
        <p:spPr>
          <a:xfrm>
            <a:off x="7757657" y="3190567"/>
            <a:ext cx="1204452" cy="36871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Enroll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1A5FFCB-3AEB-4A0D-B15F-F852FAE040F2}"/>
              </a:ext>
            </a:extLst>
          </p:cNvPr>
          <p:cNvSpPr/>
          <p:nvPr/>
        </p:nvSpPr>
        <p:spPr>
          <a:xfrm>
            <a:off x="9148922" y="3190567"/>
            <a:ext cx="1204452" cy="36871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FBC2638-CED3-4F52-994C-69C6FB6795C8}"/>
              </a:ext>
            </a:extLst>
          </p:cNvPr>
          <p:cNvSpPr/>
          <p:nvPr/>
        </p:nvSpPr>
        <p:spPr>
          <a:xfrm>
            <a:off x="1145458" y="5024284"/>
            <a:ext cx="1204452" cy="36871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Find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70BE416-E249-4B4E-9B05-415A76B8EBD2}"/>
              </a:ext>
            </a:extLst>
          </p:cNvPr>
          <p:cNvSpPr/>
          <p:nvPr/>
        </p:nvSpPr>
        <p:spPr>
          <a:xfrm>
            <a:off x="2546558" y="5024284"/>
            <a:ext cx="1204452" cy="36871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Get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C5E7638-0D0C-4AB8-86D9-940D41566703}"/>
              </a:ext>
            </a:extLst>
          </p:cNvPr>
          <p:cNvSpPr/>
          <p:nvPr/>
        </p:nvSpPr>
        <p:spPr>
          <a:xfrm>
            <a:off x="3937823" y="5024284"/>
            <a:ext cx="1204452" cy="36871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Save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48617E1-D779-459F-AC03-6CE5C41078A8}"/>
              </a:ext>
            </a:extLst>
          </p:cNvPr>
          <p:cNvSpPr/>
          <p:nvPr/>
        </p:nvSpPr>
        <p:spPr>
          <a:xfrm>
            <a:off x="6356557" y="5024284"/>
            <a:ext cx="1204452" cy="36871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Find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A089ED1-0EBC-4479-B96C-E4E57935B4F9}"/>
              </a:ext>
            </a:extLst>
          </p:cNvPr>
          <p:cNvSpPr/>
          <p:nvPr/>
        </p:nvSpPr>
        <p:spPr>
          <a:xfrm>
            <a:off x="7757657" y="5024284"/>
            <a:ext cx="1204452" cy="36871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Get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43073DB-07F9-46B2-8E0A-8ADB132168E7}"/>
              </a:ext>
            </a:extLst>
          </p:cNvPr>
          <p:cNvSpPr/>
          <p:nvPr/>
        </p:nvSpPr>
        <p:spPr>
          <a:xfrm>
            <a:off x="9148922" y="5024284"/>
            <a:ext cx="1204452" cy="36871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Save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21A707C-C790-4A5E-A757-8FB28EC2A7A8}"/>
              </a:ext>
            </a:extLst>
          </p:cNvPr>
          <p:cNvCxnSpPr>
            <a:cxnSpLocks/>
            <a:stCxn id="14" idx="2"/>
            <a:endCxn id="20" idx="0"/>
          </p:cNvCxnSpPr>
          <p:nvPr/>
        </p:nvCxnSpPr>
        <p:spPr>
          <a:xfrm>
            <a:off x="1747684" y="1705897"/>
            <a:ext cx="0" cy="1484670"/>
          </a:xfrm>
          <a:prstGeom prst="straightConnector1">
            <a:avLst/>
          </a:prstGeom>
          <a:ln w="5715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19CEAC5-3422-43FB-A86F-FF440F5063E9}"/>
              </a:ext>
            </a:extLst>
          </p:cNvPr>
          <p:cNvCxnSpPr>
            <a:cxnSpLocks/>
            <a:stCxn id="15" idx="2"/>
            <a:endCxn id="21" idx="0"/>
          </p:cNvCxnSpPr>
          <p:nvPr/>
        </p:nvCxnSpPr>
        <p:spPr>
          <a:xfrm>
            <a:off x="3148784" y="1705897"/>
            <a:ext cx="0" cy="1484670"/>
          </a:xfrm>
          <a:prstGeom prst="straightConnector1">
            <a:avLst/>
          </a:prstGeom>
          <a:ln w="5715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DC084B60-0BA3-4023-AB6E-742B330B3F1E}"/>
              </a:ext>
            </a:extLst>
          </p:cNvPr>
          <p:cNvCxnSpPr>
            <a:cxnSpLocks/>
            <a:stCxn id="16" idx="2"/>
            <a:endCxn id="22" idx="0"/>
          </p:cNvCxnSpPr>
          <p:nvPr/>
        </p:nvCxnSpPr>
        <p:spPr>
          <a:xfrm>
            <a:off x="4540049" y="1705897"/>
            <a:ext cx="0" cy="1484670"/>
          </a:xfrm>
          <a:prstGeom prst="straightConnector1">
            <a:avLst/>
          </a:prstGeom>
          <a:ln w="5715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4D952A5D-C776-48AE-B2CD-1BE099BFBB9F}"/>
              </a:ext>
            </a:extLst>
          </p:cNvPr>
          <p:cNvCxnSpPr>
            <a:cxnSpLocks/>
            <a:stCxn id="17" idx="2"/>
            <a:endCxn id="23" idx="0"/>
          </p:cNvCxnSpPr>
          <p:nvPr/>
        </p:nvCxnSpPr>
        <p:spPr>
          <a:xfrm>
            <a:off x="6958783" y="1703596"/>
            <a:ext cx="0" cy="1486971"/>
          </a:xfrm>
          <a:prstGeom prst="straightConnector1">
            <a:avLst/>
          </a:prstGeom>
          <a:ln w="5715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D5FAB552-5BE5-4D44-A8D7-11197F4E38BB}"/>
              </a:ext>
            </a:extLst>
          </p:cNvPr>
          <p:cNvCxnSpPr>
            <a:cxnSpLocks/>
            <a:stCxn id="18" idx="2"/>
            <a:endCxn id="24" idx="0"/>
          </p:cNvCxnSpPr>
          <p:nvPr/>
        </p:nvCxnSpPr>
        <p:spPr>
          <a:xfrm>
            <a:off x="8359883" y="1703596"/>
            <a:ext cx="0" cy="1486971"/>
          </a:xfrm>
          <a:prstGeom prst="straightConnector1">
            <a:avLst/>
          </a:prstGeom>
          <a:ln w="5715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7E6B5986-294A-4D78-8E71-57A69490878B}"/>
              </a:ext>
            </a:extLst>
          </p:cNvPr>
          <p:cNvCxnSpPr>
            <a:cxnSpLocks/>
            <a:stCxn id="19" idx="2"/>
            <a:endCxn id="25" idx="0"/>
          </p:cNvCxnSpPr>
          <p:nvPr/>
        </p:nvCxnSpPr>
        <p:spPr>
          <a:xfrm>
            <a:off x="9751148" y="1703596"/>
            <a:ext cx="0" cy="1486971"/>
          </a:xfrm>
          <a:prstGeom prst="straightConnector1">
            <a:avLst/>
          </a:prstGeom>
          <a:ln w="5715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BA6F29FB-722D-46E1-8672-06468A5A6AB6}"/>
              </a:ext>
            </a:extLst>
          </p:cNvPr>
          <p:cNvCxnSpPr>
            <a:cxnSpLocks/>
            <a:stCxn id="20" idx="2"/>
            <a:endCxn id="26" idx="0"/>
          </p:cNvCxnSpPr>
          <p:nvPr/>
        </p:nvCxnSpPr>
        <p:spPr>
          <a:xfrm>
            <a:off x="1747684" y="3559277"/>
            <a:ext cx="0" cy="1465007"/>
          </a:xfrm>
          <a:prstGeom prst="straightConnector1">
            <a:avLst/>
          </a:prstGeom>
          <a:ln w="5715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6861A794-85BB-4251-A641-6C5F8D758823}"/>
              </a:ext>
            </a:extLst>
          </p:cNvPr>
          <p:cNvCxnSpPr>
            <a:cxnSpLocks/>
            <a:stCxn id="21" idx="2"/>
            <a:endCxn id="27" idx="0"/>
          </p:cNvCxnSpPr>
          <p:nvPr/>
        </p:nvCxnSpPr>
        <p:spPr>
          <a:xfrm>
            <a:off x="3148784" y="3559277"/>
            <a:ext cx="0" cy="1465007"/>
          </a:xfrm>
          <a:prstGeom prst="straightConnector1">
            <a:avLst/>
          </a:prstGeom>
          <a:ln w="5715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132CEAB4-B854-4EB0-90D2-DE09655CB543}"/>
              </a:ext>
            </a:extLst>
          </p:cNvPr>
          <p:cNvCxnSpPr>
            <a:cxnSpLocks/>
            <a:stCxn id="21" idx="2"/>
            <a:endCxn id="28" idx="0"/>
          </p:cNvCxnSpPr>
          <p:nvPr/>
        </p:nvCxnSpPr>
        <p:spPr>
          <a:xfrm>
            <a:off x="3148784" y="3559277"/>
            <a:ext cx="1391265" cy="1465007"/>
          </a:xfrm>
          <a:prstGeom prst="straightConnector1">
            <a:avLst/>
          </a:prstGeom>
          <a:ln w="5715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FDF785E1-53C8-437D-BA19-E6A6D3D6EA52}"/>
              </a:ext>
            </a:extLst>
          </p:cNvPr>
          <p:cNvCxnSpPr>
            <a:cxnSpLocks/>
            <a:stCxn id="22" idx="2"/>
            <a:endCxn id="28" idx="0"/>
          </p:cNvCxnSpPr>
          <p:nvPr/>
        </p:nvCxnSpPr>
        <p:spPr>
          <a:xfrm>
            <a:off x="4540049" y="3559277"/>
            <a:ext cx="0" cy="1465007"/>
          </a:xfrm>
          <a:prstGeom prst="straightConnector1">
            <a:avLst/>
          </a:prstGeom>
          <a:ln w="5715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AB51825B-6DD5-4557-8E38-0746F4537FB9}"/>
              </a:ext>
            </a:extLst>
          </p:cNvPr>
          <p:cNvCxnSpPr>
            <a:cxnSpLocks/>
            <a:stCxn id="23" idx="2"/>
            <a:endCxn id="26" idx="0"/>
          </p:cNvCxnSpPr>
          <p:nvPr/>
        </p:nvCxnSpPr>
        <p:spPr>
          <a:xfrm flipH="1">
            <a:off x="1747684" y="3559277"/>
            <a:ext cx="5211099" cy="1465007"/>
          </a:xfrm>
          <a:prstGeom prst="straightConnector1">
            <a:avLst/>
          </a:prstGeom>
          <a:ln w="5715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D8606E71-E787-43E1-B48E-EFEA90FE84F3}"/>
              </a:ext>
            </a:extLst>
          </p:cNvPr>
          <p:cNvCxnSpPr>
            <a:cxnSpLocks/>
            <a:stCxn id="23" idx="2"/>
            <a:endCxn id="29" idx="0"/>
          </p:cNvCxnSpPr>
          <p:nvPr/>
        </p:nvCxnSpPr>
        <p:spPr>
          <a:xfrm>
            <a:off x="6958783" y="3559277"/>
            <a:ext cx="0" cy="1465007"/>
          </a:xfrm>
          <a:prstGeom prst="straightConnector1">
            <a:avLst/>
          </a:prstGeom>
          <a:ln w="5715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AEF20C39-0F4F-4843-B6BE-66BE85A40FA9}"/>
              </a:ext>
            </a:extLst>
          </p:cNvPr>
          <p:cNvCxnSpPr>
            <a:cxnSpLocks/>
            <a:stCxn id="24" idx="2"/>
            <a:endCxn id="30" idx="0"/>
          </p:cNvCxnSpPr>
          <p:nvPr/>
        </p:nvCxnSpPr>
        <p:spPr>
          <a:xfrm>
            <a:off x="8359883" y="3559277"/>
            <a:ext cx="0" cy="1465007"/>
          </a:xfrm>
          <a:prstGeom prst="straightConnector1">
            <a:avLst/>
          </a:prstGeom>
          <a:ln w="5715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7DD65235-9E0A-4487-8C82-EBB37F62F6A7}"/>
              </a:ext>
            </a:extLst>
          </p:cNvPr>
          <p:cNvCxnSpPr>
            <a:cxnSpLocks/>
            <a:stCxn id="24" idx="2"/>
            <a:endCxn id="26" idx="0"/>
          </p:cNvCxnSpPr>
          <p:nvPr/>
        </p:nvCxnSpPr>
        <p:spPr>
          <a:xfrm flipH="1">
            <a:off x="1747684" y="3559277"/>
            <a:ext cx="6612199" cy="1465007"/>
          </a:xfrm>
          <a:prstGeom prst="straightConnector1">
            <a:avLst/>
          </a:prstGeom>
          <a:ln w="5715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310690CC-749B-402F-B3D2-612EFD7740CC}"/>
              </a:ext>
            </a:extLst>
          </p:cNvPr>
          <p:cNvCxnSpPr>
            <a:cxnSpLocks/>
            <a:stCxn id="24" idx="2"/>
            <a:endCxn id="31" idx="0"/>
          </p:cNvCxnSpPr>
          <p:nvPr/>
        </p:nvCxnSpPr>
        <p:spPr>
          <a:xfrm>
            <a:off x="8359883" y="3559277"/>
            <a:ext cx="1391265" cy="1465007"/>
          </a:xfrm>
          <a:prstGeom prst="straightConnector1">
            <a:avLst/>
          </a:prstGeom>
          <a:ln w="5715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A7B919AE-DBC6-4835-853E-4E813ECAF9CD}"/>
              </a:ext>
            </a:extLst>
          </p:cNvPr>
          <p:cNvCxnSpPr>
            <a:cxnSpLocks/>
            <a:stCxn id="25" idx="2"/>
            <a:endCxn id="31" idx="0"/>
          </p:cNvCxnSpPr>
          <p:nvPr/>
        </p:nvCxnSpPr>
        <p:spPr>
          <a:xfrm>
            <a:off x="9751148" y="3559277"/>
            <a:ext cx="0" cy="1465007"/>
          </a:xfrm>
          <a:prstGeom prst="straightConnector1">
            <a:avLst/>
          </a:prstGeom>
          <a:ln w="5715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62CE8248-656F-49AA-8C05-788093E13A64}"/>
              </a:ext>
            </a:extLst>
          </p:cNvPr>
          <p:cNvCxnSpPr>
            <a:cxnSpLocks/>
            <a:stCxn id="17" idx="2"/>
            <a:endCxn id="20" idx="0"/>
          </p:cNvCxnSpPr>
          <p:nvPr/>
        </p:nvCxnSpPr>
        <p:spPr>
          <a:xfrm flipH="1">
            <a:off x="1747684" y="1703596"/>
            <a:ext cx="5211099" cy="1486971"/>
          </a:xfrm>
          <a:prstGeom prst="straightConnector1">
            <a:avLst/>
          </a:prstGeom>
          <a:ln w="5715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438DAE63-2BAF-4DB3-8CD9-3D4226FDA241}"/>
              </a:ext>
            </a:extLst>
          </p:cNvPr>
          <p:cNvCxnSpPr>
            <a:cxnSpLocks/>
            <a:stCxn id="16" idx="2"/>
            <a:endCxn id="25" idx="0"/>
          </p:cNvCxnSpPr>
          <p:nvPr/>
        </p:nvCxnSpPr>
        <p:spPr>
          <a:xfrm>
            <a:off x="4540049" y="1705897"/>
            <a:ext cx="5211099" cy="1484670"/>
          </a:xfrm>
          <a:prstGeom prst="straightConnector1">
            <a:avLst/>
          </a:prstGeom>
          <a:ln w="5715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39CC3F08-7B49-4A79-AA88-FB704EC807BD}"/>
              </a:ext>
            </a:extLst>
          </p:cNvPr>
          <p:cNvCxnSpPr>
            <a:cxnSpLocks/>
            <a:stCxn id="16" idx="2"/>
            <a:endCxn id="24" idx="0"/>
          </p:cNvCxnSpPr>
          <p:nvPr/>
        </p:nvCxnSpPr>
        <p:spPr>
          <a:xfrm>
            <a:off x="4540049" y="1705897"/>
            <a:ext cx="3819834" cy="1484670"/>
          </a:xfrm>
          <a:prstGeom prst="straightConnector1">
            <a:avLst/>
          </a:prstGeom>
          <a:ln w="5715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67934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App Characteristics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>
          <a:xfrm>
            <a:off x="6301948" y="1772041"/>
            <a:ext cx="5181600" cy="4351338"/>
          </a:xfrm>
        </p:spPr>
        <p:txBody>
          <a:bodyPr/>
          <a:lstStyle/>
          <a:p>
            <a:r>
              <a:rPr lang="en-US" dirty="0"/>
              <a:t>Safe</a:t>
            </a:r>
          </a:p>
          <a:p>
            <a:r>
              <a:rPr lang="en-US" dirty="0"/>
              <a:t>Idempotent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Unsafe</a:t>
            </a:r>
          </a:p>
          <a:p>
            <a:r>
              <a:rPr lang="en-US" dirty="0"/>
              <a:t>Not idempotent</a:t>
            </a:r>
          </a:p>
        </p:txBody>
      </p:sp>
      <p:sp>
        <p:nvSpPr>
          <p:cNvPr id="4" name="Rectangle 3"/>
          <p:cNvSpPr/>
          <p:nvPr/>
        </p:nvSpPr>
        <p:spPr>
          <a:xfrm>
            <a:off x="4662617" y="1762897"/>
            <a:ext cx="807308" cy="46296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Web App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1005017" y="2529017"/>
            <a:ext cx="3641124" cy="1647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923536" y="1944242"/>
            <a:ext cx="18040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GET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005017" y="5309287"/>
            <a:ext cx="3641124" cy="1647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923536" y="4724512"/>
            <a:ext cx="18040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POST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923536" y="2545492"/>
            <a:ext cx="18040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Query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911179" y="5329920"/>
            <a:ext cx="19194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Command</a:t>
            </a:r>
          </a:p>
        </p:txBody>
      </p:sp>
    </p:spTree>
    <p:extLst>
      <p:ext uri="{BB962C8B-B14F-4D97-AF65-F5344CB8AC3E}">
        <p14:creationId xmlns:p14="http://schemas.microsoft.com/office/powerpoint/2010/main" val="2010080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dirty="0"/>
              <a:t>CQRS: Two models where once there was one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3099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CQRS to the Rescue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31976" y="1825625"/>
            <a:ext cx="8728048" cy="4351338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1886465" y="2150076"/>
            <a:ext cx="5799438" cy="1556951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834184" y="2578443"/>
            <a:ext cx="20100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Queries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1886465" y="4098326"/>
            <a:ext cx="5799438" cy="308918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7834183" y="3960397"/>
            <a:ext cx="35999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Commands</a:t>
            </a:r>
          </a:p>
        </p:txBody>
      </p:sp>
    </p:spTree>
    <p:extLst>
      <p:ext uri="{BB962C8B-B14F-4D97-AF65-F5344CB8AC3E}">
        <p14:creationId xmlns:p14="http://schemas.microsoft.com/office/powerpoint/2010/main" val="1871824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/>
      <p:bldP spid="6" grpId="0" animBg="1"/>
      <p:bldP spid="1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Axes of change</a:t>
            </a:r>
          </a:p>
        </p:txBody>
      </p:sp>
      <p:sp>
        <p:nvSpPr>
          <p:cNvPr id="7" name="Rectangle 6"/>
          <p:cNvSpPr/>
          <p:nvPr/>
        </p:nvSpPr>
        <p:spPr>
          <a:xfrm>
            <a:off x="972065" y="1935892"/>
            <a:ext cx="10132540" cy="9226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UI Layer</a:t>
            </a:r>
          </a:p>
        </p:txBody>
      </p:sp>
      <p:sp>
        <p:nvSpPr>
          <p:cNvPr id="8" name="Rectangle 7"/>
          <p:cNvSpPr/>
          <p:nvPr/>
        </p:nvSpPr>
        <p:spPr>
          <a:xfrm>
            <a:off x="972065" y="3208638"/>
            <a:ext cx="10132540" cy="92263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Domain Objects</a:t>
            </a:r>
          </a:p>
        </p:txBody>
      </p:sp>
      <p:sp>
        <p:nvSpPr>
          <p:cNvPr id="9" name="Rectangle 8"/>
          <p:cNvSpPr/>
          <p:nvPr/>
        </p:nvSpPr>
        <p:spPr>
          <a:xfrm>
            <a:off x="972065" y="4481384"/>
            <a:ext cx="10132540" cy="92263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Repository</a:t>
            </a:r>
          </a:p>
        </p:txBody>
      </p:sp>
      <p:sp>
        <p:nvSpPr>
          <p:cNvPr id="10" name="Rectangle 9"/>
          <p:cNvSpPr/>
          <p:nvPr/>
        </p:nvSpPr>
        <p:spPr>
          <a:xfrm>
            <a:off x="972065" y="5754130"/>
            <a:ext cx="10132540" cy="92263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Database</a:t>
            </a:r>
          </a:p>
        </p:txBody>
      </p:sp>
      <p:sp>
        <p:nvSpPr>
          <p:cNvPr id="2" name="Rectangle 1"/>
          <p:cNvSpPr/>
          <p:nvPr/>
        </p:nvSpPr>
        <p:spPr>
          <a:xfrm>
            <a:off x="1309816" y="1795849"/>
            <a:ext cx="823784" cy="497565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/>
              <a:t>View Unapproved Invoices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471351" y="1795849"/>
            <a:ext cx="823784" cy="497565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/>
              <a:t>Approve Invoice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632886" y="1795849"/>
            <a:ext cx="823784" cy="497565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/>
              <a:t>Reject Invoice</a:t>
            </a:r>
          </a:p>
        </p:txBody>
      </p:sp>
    </p:spTree>
    <p:extLst>
      <p:ext uri="{BB962C8B-B14F-4D97-AF65-F5344CB8AC3E}">
        <p14:creationId xmlns:p14="http://schemas.microsoft.com/office/powerpoint/2010/main" val="2924171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1" grpId="0" animBg="1"/>
      <p:bldP spid="1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B33C290-D052-4B7F-9F50-4A9B825F70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Vertical Slice Architecture</a:t>
            </a:r>
            <a:br>
              <a:rPr lang="en-US" sz="4800" dirty="0"/>
            </a:br>
            <a:br>
              <a:rPr lang="en-US" sz="4800" dirty="0"/>
            </a:br>
            <a:r>
              <a:rPr lang="en-US" sz="3600" dirty="0"/>
              <a:t>Model and organize application architecture around axes of change, vertical slices</a:t>
            </a:r>
            <a:endParaRPr lang="en-US" sz="480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2B9BE4F-A2AD-4262-8944-A6B5B13E40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7C8F44-1320-4AF1-B4C5-743EE92FFD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12633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3C6CA06-C34D-4416-8651-C4973EE52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Vertical Slices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6483A13-4EBE-44A0-A5C8-F5E7DC3BE9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469A0D-F372-4708-B53D-A3384A53E3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33585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D3993AE6-A154-40FE-9865-CE5823230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Move code to single place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71EABF-51C0-435F-8AD1-058BAFF4FC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06F78C-CBB7-4C48-9663-18E2D01D4530}"/>
              </a:ext>
            </a:extLst>
          </p:cNvPr>
          <p:cNvSpPr/>
          <p:nvPr/>
        </p:nvSpPr>
        <p:spPr>
          <a:xfrm>
            <a:off x="442762" y="2246856"/>
            <a:ext cx="1674795" cy="12512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3D2957D-B50A-478A-BD55-E9A5F4652F29}"/>
              </a:ext>
            </a:extLst>
          </p:cNvPr>
          <p:cNvSpPr/>
          <p:nvPr/>
        </p:nvSpPr>
        <p:spPr>
          <a:xfrm>
            <a:off x="3497178" y="2686410"/>
            <a:ext cx="1674795" cy="125128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DCACDA3-AAEA-4E8E-9A6D-B00183CD1AD2}"/>
              </a:ext>
            </a:extLst>
          </p:cNvPr>
          <p:cNvSpPr/>
          <p:nvPr/>
        </p:nvSpPr>
        <p:spPr>
          <a:xfrm>
            <a:off x="1110114" y="4109344"/>
            <a:ext cx="1674795" cy="125128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1B48720-B8F7-4B2F-8566-5CE45404CE21}"/>
              </a:ext>
            </a:extLst>
          </p:cNvPr>
          <p:cNvSpPr/>
          <p:nvPr/>
        </p:nvSpPr>
        <p:spPr>
          <a:xfrm>
            <a:off x="3749040" y="5018932"/>
            <a:ext cx="1674795" cy="125128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BABDF94-8CC5-4ACA-85A0-EFE12A3203E8}"/>
              </a:ext>
            </a:extLst>
          </p:cNvPr>
          <p:cNvSpPr/>
          <p:nvPr/>
        </p:nvSpPr>
        <p:spPr>
          <a:xfrm>
            <a:off x="6867626" y="2040556"/>
            <a:ext cx="4432433" cy="356134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5AB89C3-893B-46D1-9508-82C00317786D}"/>
              </a:ext>
            </a:extLst>
          </p:cNvPr>
          <p:cNvSpPr/>
          <p:nvPr/>
        </p:nvSpPr>
        <p:spPr>
          <a:xfrm>
            <a:off x="7275095" y="2419150"/>
            <a:ext cx="1674795" cy="12512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FA5EE44-AED8-4002-B23C-7D0458301D69}"/>
              </a:ext>
            </a:extLst>
          </p:cNvPr>
          <p:cNvSpPr/>
          <p:nvPr/>
        </p:nvSpPr>
        <p:spPr>
          <a:xfrm>
            <a:off x="9287577" y="2419150"/>
            <a:ext cx="1674795" cy="125128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DA2E743-3C0F-4835-A3A7-82ADDDF7D1B7}"/>
              </a:ext>
            </a:extLst>
          </p:cNvPr>
          <p:cNvSpPr/>
          <p:nvPr/>
        </p:nvSpPr>
        <p:spPr>
          <a:xfrm>
            <a:off x="7275094" y="3993114"/>
            <a:ext cx="1674795" cy="125128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87B5111-E938-442C-B4B0-AF6EE49F0C80}"/>
              </a:ext>
            </a:extLst>
          </p:cNvPr>
          <p:cNvSpPr/>
          <p:nvPr/>
        </p:nvSpPr>
        <p:spPr>
          <a:xfrm>
            <a:off x="9288379" y="3993114"/>
            <a:ext cx="1674795" cy="125128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652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1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58E3B-02CF-4596-9417-57A837A43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Move service methods to classes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F91C2F-BA49-424C-87A4-ED02B2CBAF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1DBE304-7211-4F26-93CA-7AE6DAA49B36}"/>
              </a:ext>
            </a:extLst>
          </p:cNvPr>
          <p:cNvSpPr/>
          <p:nvPr/>
        </p:nvSpPr>
        <p:spPr>
          <a:xfrm>
            <a:off x="838200" y="1958740"/>
            <a:ext cx="3690486" cy="44564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/>
              <a:t>Invoice Service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813A436-A039-4F6C-9EF3-B1C1A8B0DD04}"/>
              </a:ext>
            </a:extLst>
          </p:cNvPr>
          <p:cNvSpPr/>
          <p:nvPr/>
        </p:nvSpPr>
        <p:spPr>
          <a:xfrm>
            <a:off x="1078430" y="2545882"/>
            <a:ext cx="3210025" cy="112134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void Approve()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1ED7C16-4172-4D66-A80D-47AD0AFBE261}"/>
              </a:ext>
            </a:extLst>
          </p:cNvPr>
          <p:cNvSpPr/>
          <p:nvPr/>
        </p:nvSpPr>
        <p:spPr>
          <a:xfrm>
            <a:off x="1078430" y="3873032"/>
            <a:ext cx="3210025" cy="112134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void Reject()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0A9A41E-A9F9-44C4-AE35-88518023CD33}"/>
              </a:ext>
            </a:extLst>
          </p:cNvPr>
          <p:cNvSpPr/>
          <p:nvPr/>
        </p:nvSpPr>
        <p:spPr>
          <a:xfrm>
            <a:off x="1078429" y="5200182"/>
            <a:ext cx="3210025" cy="112134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void Flag()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FE95307-4625-4303-84BB-3C5854733754}"/>
              </a:ext>
            </a:extLst>
          </p:cNvPr>
          <p:cNvSpPr/>
          <p:nvPr/>
        </p:nvSpPr>
        <p:spPr>
          <a:xfrm>
            <a:off x="7395811" y="2545882"/>
            <a:ext cx="3210025" cy="112134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ApproveInvoice</a:t>
            </a:r>
            <a:r>
              <a:rPr lang="en-US" dirty="0"/>
              <a:t> {}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9895BF0-B8EF-42A3-BC8E-004B2B88DF7C}"/>
              </a:ext>
            </a:extLst>
          </p:cNvPr>
          <p:cNvSpPr/>
          <p:nvPr/>
        </p:nvSpPr>
        <p:spPr>
          <a:xfrm>
            <a:off x="7395811" y="3873032"/>
            <a:ext cx="3210025" cy="112134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RejectInvoice</a:t>
            </a:r>
            <a:r>
              <a:rPr lang="en-US" dirty="0"/>
              <a:t> {}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6E310B0-8918-4988-A6E2-ADFE335C11E0}"/>
              </a:ext>
            </a:extLst>
          </p:cNvPr>
          <p:cNvSpPr/>
          <p:nvPr/>
        </p:nvSpPr>
        <p:spPr>
          <a:xfrm>
            <a:off x="7395810" y="5200182"/>
            <a:ext cx="3210025" cy="112134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FlagInvoice</a:t>
            </a:r>
            <a:r>
              <a:rPr lang="en-US" dirty="0"/>
              <a:t> {}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086095E-0616-4325-B052-7633B3C7834A}"/>
              </a:ext>
            </a:extLst>
          </p:cNvPr>
          <p:cNvCxnSpPr>
            <a:stCxn id="5" idx="3"/>
            <a:endCxn id="9" idx="1"/>
          </p:cNvCxnSpPr>
          <p:nvPr/>
        </p:nvCxnSpPr>
        <p:spPr>
          <a:xfrm>
            <a:off x="4288455" y="3106554"/>
            <a:ext cx="3107356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0089357-C615-4535-A281-337EB11D9D32}"/>
              </a:ext>
            </a:extLst>
          </p:cNvPr>
          <p:cNvCxnSpPr>
            <a:cxnSpLocks/>
            <a:stCxn id="7" idx="3"/>
            <a:endCxn id="10" idx="1"/>
          </p:cNvCxnSpPr>
          <p:nvPr/>
        </p:nvCxnSpPr>
        <p:spPr>
          <a:xfrm>
            <a:off x="4288455" y="4433704"/>
            <a:ext cx="3107356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02FC708-D6C5-406D-8550-A889C4E9391C}"/>
              </a:ext>
            </a:extLst>
          </p:cNvPr>
          <p:cNvCxnSpPr>
            <a:cxnSpLocks/>
            <a:stCxn id="8" idx="3"/>
            <a:endCxn id="11" idx="1"/>
          </p:cNvCxnSpPr>
          <p:nvPr/>
        </p:nvCxnSpPr>
        <p:spPr>
          <a:xfrm>
            <a:off x="4288454" y="5760854"/>
            <a:ext cx="3107356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5701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requests</a:t>
            </a:r>
          </a:p>
        </p:txBody>
      </p:sp>
      <p:sp>
        <p:nvSpPr>
          <p:cNvPr id="3" name="Rectangle 2"/>
          <p:cNvSpPr/>
          <p:nvPr/>
        </p:nvSpPr>
        <p:spPr>
          <a:xfrm>
            <a:off x="2023673" y="2923082"/>
            <a:ext cx="2098623" cy="14240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Input</a:t>
            </a:r>
          </a:p>
        </p:txBody>
      </p:sp>
      <p:sp>
        <p:nvSpPr>
          <p:cNvPr id="4" name="Rectangle 3"/>
          <p:cNvSpPr/>
          <p:nvPr/>
        </p:nvSpPr>
        <p:spPr>
          <a:xfrm>
            <a:off x="5189096" y="2923082"/>
            <a:ext cx="2098623" cy="142406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Request Handler</a:t>
            </a:r>
          </a:p>
        </p:txBody>
      </p:sp>
      <p:sp>
        <p:nvSpPr>
          <p:cNvPr id="5" name="Rectangle 4"/>
          <p:cNvSpPr/>
          <p:nvPr/>
        </p:nvSpPr>
        <p:spPr>
          <a:xfrm>
            <a:off x="8354519" y="2923082"/>
            <a:ext cx="2098623" cy="142406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Output</a:t>
            </a:r>
          </a:p>
        </p:txBody>
      </p:sp>
      <p:cxnSp>
        <p:nvCxnSpPr>
          <p:cNvPr id="7" name="Straight Arrow Connector 6"/>
          <p:cNvCxnSpPr>
            <a:stCxn id="3" idx="3"/>
            <a:endCxn id="4" idx="1"/>
          </p:cNvCxnSpPr>
          <p:nvPr/>
        </p:nvCxnSpPr>
        <p:spPr>
          <a:xfrm>
            <a:off x="4122296" y="3635115"/>
            <a:ext cx="10668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stCxn id="4" idx="3"/>
            <a:endCxn id="5" idx="1"/>
          </p:cNvCxnSpPr>
          <p:nvPr/>
        </p:nvCxnSpPr>
        <p:spPr>
          <a:xfrm>
            <a:off x="7287719" y="3635115"/>
            <a:ext cx="10668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D1874567-D190-4550-85AB-C171BDD8C3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60286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Traditional n-tier</a:t>
            </a:r>
          </a:p>
        </p:txBody>
      </p:sp>
      <p:sp>
        <p:nvSpPr>
          <p:cNvPr id="7" name="Rectangle 6"/>
          <p:cNvSpPr/>
          <p:nvPr/>
        </p:nvSpPr>
        <p:spPr>
          <a:xfrm>
            <a:off x="1029730" y="1579757"/>
            <a:ext cx="10132540" cy="9226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UI Layer</a:t>
            </a:r>
          </a:p>
        </p:txBody>
      </p:sp>
      <p:sp>
        <p:nvSpPr>
          <p:cNvPr id="8" name="Rectangle 7"/>
          <p:cNvSpPr/>
          <p:nvPr/>
        </p:nvSpPr>
        <p:spPr>
          <a:xfrm>
            <a:off x="1029730" y="2852503"/>
            <a:ext cx="10132540" cy="92263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Business Logic Layer</a:t>
            </a:r>
          </a:p>
        </p:txBody>
      </p:sp>
      <p:sp>
        <p:nvSpPr>
          <p:cNvPr id="9" name="Rectangle 8"/>
          <p:cNvSpPr/>
          <p:nvPr/>
        </p:nvSpPr>
        <p:spPr>
          <a:xfrm>
            <a:off x="1029730" y="4125249"/>
            <a:ext cx="10132540" cy="92263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Data Access Layer</a:t>
            </a:r>
          </a:p>
        </p:txBody>
      </p:sp>
      <p:sp>
        <p:nvSpPr>
          <p:cNvPr id="10" name="Rectangle 9"/>
          <p:cNvSpPr/>
          <p:nvPr/>
        </p:nvSpPr>
        <p:spPr>
          <a:xfrm>
            <a:off x="1029730" y="5397995"/>
            <a:ext cx="10132540" cy="92263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Database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1A3DF30-CD68-4D73-8D53-632983A819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@jbogard</a:t>
            </a:r>
          </a:p>
        </p:txBody>
      </p:sp>
    </p:spTree>
    <p:extLst>
      <p:ext uri="{BB962C8B-B14F-4D97-AF65-F5344CB8AC3E}">
        <p14:creationId xmlns:p14="http://schemas.microsoft.com/office/powerpoint/2010/main" val="19508401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Request/Response with </a:t>
            </a:r>
            <a:r>
              <a:rPr lang="en-US" dirty="0" err="1"/>
              <a:t>MediatR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023673" y="2923082"/>
            <a:ext cx="2098623" cy="14240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IRequest&lt;T&gt;</a:t>
            </a:r>
          </a:p>
        </p:txBody>
      </p:sp>
      <p:sp>
        <p:nvSpPr>
          <p:cNvPr id="4" name="Rectangle 3"/>
          <p:cNvSpPr/>
          <p:nvPr/>
        </p:nvSpPr>
        <p:spPr>
          <a:xfrm>
            <a:off x="5189096" y="2923082"/>
            <a:ext cx="2098623" cy="142406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IRequest</a:t>
            </a:r>
          </a:p>
          <a:p>
            <a:pPr algn="ctr"/>
            <a:r>
              <a:rPr lang="en-US" sz="2000" dirty="0"/>
              <a:t>Handler</a:t>
            </a:r>
          </a:p>
          <a:p>
            <a:pPr algn="ctr"/>
            <a:r>
              <a:rPr lang="en-US" sz="2000" dirty="0"/>
              <a:t>&lt;TRequest, TResponse&gt;</a:t>
            </a:r>
          </a:p>
        </p:txBody>
      </p:sp>
      <p:sp>
        <p:nvSpPr>
          <p:cNvPr id="5" name="Rectangle 4"/>
          <p:cNvSpPr/>
          <p:nvPr/>
        </p:nvSpPr>
        <p:spPr>
          <a:xfrm>
            <a:off x="8354519" y="2923082"/>
            <a:ext cx="2098623" cy="142406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TResponse</a:t>
            </a:r>
          </a:p>
        </p:txBody>
      </p:sp>
      <p:cxnSp>
        <p:nvCxnSpPr>
          <p:cNvPr id="7" name="Straight Arrow Connector 6"/>
          <p:cNvCxnSpPr>
            <a:stCxn id="3" idx="3"/>
            <a:endCxn id="4" idx="1"/>
          </p:cNvCxnSpPr>
          <p:nvPr/>
        </p:nvCxnSpPr>
        <p:spPr>
          <a:xfrm>
            <a:off x="4122296" y="3635115"/>
            <a:ext cx="10668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stCxn id="4" idx="3"/>
            <a:endCxn id="5" idx="1"/>
          </p:cNvCxnSpPr>
          <p:nvPr/>
        </p:nvCxnSpPr>
        <p:spPr>
          <a:xfrm>
            <a:off x="7287719" y="3635115"/>
            <a:ext cx="10668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D1874567-D190-4550-85AB-C171BDD8C3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BD07F5-EDB5-49F6-B67D-035EDB05A396}"/>
              </a:ext>
            </a:extLst>
          </p:cNvPr>
          <p:cNvSpPr txBox="1"/>
          <p:nvPr/>
        </p:nvSpPr>
        <p:spPr>
          <a:xfrm>
            <a:off x="4045974" y="4597515"/>
            <a:ext cx="48814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Task&lt;TResponse&gt; Handle(</a:t>
            </a:r>
          </a:p>
          <a:p>
            <a:r>
              <a:rPr lang="en-US" sz="2400" dirty="0"/>
              <a:t>   TRequest request) {</a:t>
            </a:r>
          </a:p>
          <a:p>
            <a:r>
              <a:rPr lang="en-US" sz="24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2276471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DFE608-E99D-46F9-B6AF-ADBBC7936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Registering </a:t>
            </a:r>
            <a:r>
              <a:rPr lang="en-US" dirty="0" err="1"/>
              <a:t>MediatR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E7710AE-CCF6-49B2-92C3-88EE9B6BBA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61D427-3914-4541-B1FE-E3CA0FFCFA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216" y="1968758"/>
            <a:ext cx="9564303" cy="3588849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3FBD870-3917-4586-AF15-4AA82D42D783}"/>
              </a:ext>
            </a:extLst>
          </p:cNvPr>
          <p:cNvSpPr/>
          <p:nvPr/>
        </p:nvSpPr>
        <p:spPr>
          <a:xfrm>
            <a:off x="1313848" y="4134051"/>
            <a:ext cx="4658628" cy="524576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797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Commands and Queries</a:t>
            </a:r>
          </a:p>
        </p:txBody>
      </p:sp>
      <p:sp>
        <p:nvSpPr>
          <p:cNvPr id="4" name="Rectangle 3"/>
          <p:cNvSpPr/>
          <p:nvPr/>
        </p:nvSpPr>
        <p:spPr>
          <a:xfrm>
            <a:off x="4662617" y="1762897"/>
            <a:ext cx="807308" cy="46296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Web App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1005017" y="2529017"/>
            <a:ext cx="3641124" cy="16475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923536" y="1944242"/>
            <a:ext cx="18040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GET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005017" y="5309287"/>
            <a:ext cx="3641124" cy="16475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923536" y="4724512"/>
            <a:ext cx="18040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POST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923536" y="2545492"/>
            <a:ext cx="18040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Query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911179" y="5329920"/>
            <a:ext cx="19194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Command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E8F3AB57-150B-4755-A29B-A76C20EC52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C638B04-7199-485A-9B98-D56E30AA03F7}"/>
              </a:ext>
            </a:extLst>
          </p:cNvPr>
          <p:cNvSpPr/>
          <p:nvPr/>
        </p:nvSpPr>
        <p:spPr>
          <a:xfrm>
            <a:off x="6301948" y="2061812"/>
            <a:ext cx="1307885" cy="96735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Query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2DAFE1B-FE0D-4D83-8D10-ECA00C26DA81}"/>
              </a:ext>
            </a:extLst>
          </p:cNvPr>
          <p:cNvSpPr/>
          <p:nvPr/>
        </p:nvSpPr>
        <p:spPr>
          <a:xfrm>
            <a:off x="8124331" y="2061812"/>
            <a:ext cx="1307885" cy="96735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Handler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8D986DF-4B99-4841-B525-82D775260161}"/>
              </a:ext>
            </a:extLst>
          </p:cNvPr>
          <p:cNvSpPr/>
          <p:nvPr/>
        </p:nvSpPr>
        <p:spPr>
          <a:xfrm>
            <a:off x="9946714" y="2061811"/>
            <a:ext cx="1307885" cy="96735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Response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CA1DA4D-BF13-4ED9-BD7E-9A540109FA9B}"/>
              </a:ext>
            </a:extLst>
          </p:cNvPr>
          <p:cNvSpPr/>
          <p:nvPr/>
        </p:nvSpPr>
        <p:spPr>
          <a:xfrm>
            <a:off x="6301948" y="4784157"/>
            <a:ext cx="1307885" cy="96735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Command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767D369-CFCE-432E-BD8E-CDE88BE48640}"/>
              </a:ext>
            </a:extLst>
          </p:cNvPr>
          <p:cNvSpPr/>
          <p:nvPr/>
        </p:nvSpPr>
        <p:spPr>
          <a:xfrm>
            <a:off x="8124331" y="4784157"/>
            <a:ext cx="1307885" cy="96735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Handler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0F87167-B874-4FDA-B6A6-C40C68138150}"/>
              </a:ext>
            </a:extLst>
          </p:cNvPr>
          <p:cNvSpPr/>
          <p:nvPr/>
        </p:nvSpPr>
        <p:spPr>
          <a:xfrm>
            <a:off x="9946714" y="4784156"/>
            <a:ext cx="1307885" cy="96735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Response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BE90AF2-7803-4844-9627-DFCEA624AD8E}"/>
              </a:ext>
            </a:extLst>
          </p:cNvPr>
          <p:cNvCxnSpPr>
            <a:cxnSpLocks/>
            <a:stCxn id="14" idx="3"/>
            <a:endCxn id="15" idx="1"/>
          </p:cNvCxnSpPr>
          <p:nvPr/>
        </p:nvCxnSpPr>
        <p:spPr>
          <a:xfrm>
            <a:off x="7609833" y="2545492"/>
            <a:ext cx="514498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62C2855-49B0-48B0-B1EF-AF2DB5D603DE}"/>
              </a:ext>
            </a:extLst>
          </p:cNvPr>
          <p:cNvCxnSpPr>
            <a:cxnSpLocks/>
            <a:stCxn id="15" idx="3"/>
            <a:endCxn id="16" idx="1"/>
          </p:cNvCxnSpPr>
          <p:nvPr/>
        </p:nvCxnSpPr>
        <p:spPr>
          <a:xfrm flipV="1">
            <a:off x="9432216" y="2545491"/>
            <a:ext cx="514498" cy="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1E6F9BB-DB0F-4A32-8426-7798A6CA3A8C}"/>
              </a:ext>
            </a:extLst>
          </p:cNvPr>
          <p:cNvCxnSpPr>
            <a:cxnSpLocks/>
            <a:stCxn id="17" idx="3"/>
            <a:endCxn id="18" idx="1"/>
          </p:cNvCxnSpPr>
          <p:nvPr/>
        </p:nvCxnSpPr>
        <p:spPr>
          <a:xfrm>
            <a:off x="7609833" y="5267837"/>
            <a:ext cx="514498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73DADBE-CB4C-4B4B-B087-438D297DA926}"/>
              </a:ext>
            </a:extLst>
          </p:cNvPr>
          <p:cNvCxnSpPr>
            <a:cxnSpLocks/>
            <a:stCxn id="18" idx="3"/>
            <a:endCxn id="19" idx="1"/>
          </p:cNvCxnSpPr>
          <p:nvPr/>
        </p:nvCxnSpPr>
        <p:spPr>
          <a:xfrm flipV="1">
            <a:off x="9432216" y="5267836"/>
            <a:ext cx="514498" cy="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5771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E9A57-61A6-4226-91DF-83EEEF33C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One model in, one model out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BF24BA-4BF3-4285-895C-908E58FA3CC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EF5FE0C-8C41-4426-96A8-E00FD32A7E02}"/>
              </a:ext>
            </a:extLst>
          </p:cNvPr>
          <p:cNvSpPr/>
          <p:nvPr/>
        </p:nvSpPr>
        <p:spPr>
          <a:xfrm>
            <a:off x="1980205" y="2037179"/>
            <a:ext cx="1576330" cy="125033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Query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D1BD3B-2FAE-4F29-9246-2EDB874B1AA4}"/>
              </a:ext>
            </a:extLst>
          </p:cNvPr>
          <p:cNvSpPr/>
          <p:nvPr/>
        </p:nvSpPr>
        <p:spPr>
          <a:xfrm>
            <a:off x="5044247" y="2037181"/>
            <a:ext cx="1576330" cy="125033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Handler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FC93D12-4962-43B2-8864-011742D76196}"/>
              </a:ext>
            </a:extLst>
          </p:cNvPr>
          <p:cNvSpPr/>
          <p:nvPr/>
        </p:nvSpPr>
        <p:spPr>
          <a:xfrm>
            <a:off x="8430735" y="2037180"/>
            <a:ext cx="1576330" cy="125033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Response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7915F18-A0BB-4635-BA56-3CA1289C9487}"/>
              </a:ext>
            </a:extLst>
          </p:cNvPr>
          <p:cNvSpPr/>
          <p:nvPr/>
        </p:nvSpPr>
        <p:spPr>
          <a:xfrm>
            <a:off x="1980205" y="4759524"/>
            <a:ext cx="1576330" cy="125033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Command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AEAD176-E832-40C7-BCE3-4FB88B96D087}"/>
              </a:ext>
            </a:extLst>
          </p:cNvPr>
          <p:cNvSpPr/>
          <p:nvPr/>
        </p:nvSpPr>
        <p:spPr>
          <a:xfrm>
            <a:off x="5044247" y="4759526"/>
            <a:ext cx="1576330" cy="125033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Handler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5D96F0-62E2-460D-A2BA-F6B7FCF43750}"/>
              </a:ext>
            </a:extLst>
          </p:cNvPr>
          <p:cNvSpPr/>
          <p:nvPr/>
        </p:nvSpPr>
        <p:spPr>
          <a:xfrm>
            <a:off x="8430735" y="4759525"/>
            <a:ext cx="1576330" cy="125033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Response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06367B6-1B39-4276-B9E8-796EAE3423CA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>
            <a:off x="3556535" y="2662346"/>
            <a:ext cx="1487712" cy="2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220E18B-8166-4867-AD8E-4505D8E0027E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 flipV="1">
            <a:off x="6620577" y="2662347"/>
            <a:ext cx="1810158" cy="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7FE8BFC-CBDD-40A6-BA9C-3DBEF91EA66C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3556535" y="5384691"/>
            <a:ext cx="1487712" cy="2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683756A-FD5A-4227-B419-88A5874F0E01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 flipV="1">
            <a:off x="6620577" y="5384692"/>
            <a:ext cx="1810158" cy="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85097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D3993AE6-A154-40FE-9865-CE5823230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Complete encapsulation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71EABF-51C0-435F-8AD1-058BAFF4FC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BABDF94-8CC5-4ACA-85A0-EFE12A3203E8}"/>
              </a:ext>
            </a:extLst>
          </p:cNvPr>
          <p:cNvSpPr/>
          <p:nvPr/>
        </p:nvSpPr>
        <p:spPr>
          <a:xfrm>
            <a:off x="3739416" y="2069432"/>
            <a:ext cx="4432433" cy="356134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5AB89C3-893B-46D1-9508-82C00317786D}"/>
              </a:ext>
            </a:extLst>
          </p:cNvPr>
          <p:cNvSpPr/>
          <p:nvPr/>
        </p:nvSpPr>
        <p:spPr>
          <a:xfrm>
            <a:off x="4146885" y="2448026"/>
            <a:ext cx="1674795" cy="12512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FA5EE44-AED8-4002-B23C-7D0458301D69}"/>
              </a:ext>
            </a:extLst>
          </p:cNvPr>
          <p:cNvSpPr/>
          <p:nvPr/>
        </p:nvSpPr>
        <p:spPr>
          <a:xfrm>
            <a:off x="6159367" y="2448026"/>
            <a:ext cx="1674795" cy="125128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DA2E743-3C0F-4835-A3A7-82ADDDF7D1B7}"/>
              </a:ext>
            </a:extLst>
          </p:cNvPr>
          <p:cNvSpPr/>
          <p:nvPr/>
        </p:nvSpPr>
        <p:spPr>
          <a:xfrm>
            <a:off x="4146884" y="4021990"/>
            <a:ext cx="1674795" cy="125128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87B5111-E938-442C-B4B0-AF6EE49F0C80}"/>
              </a:ext>
            </a:extLst>
          </p:cNvPr>
          <p:cNvSpPr/>
          <p:nvPr/>
        </p:nvSpPr>
        <p:spPr>
          <a:xfrm>
            <a:off x="6160169" y="4021990"/>
            <a:ext cx="1674795" cy="125128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24927D3-951D-4CB5-8C1A-81E732F4D933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1520792" y="3850105"/>
            <a:ext cx="2218624" cy="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32A0FD6-FA86-4F04-A579-4E79944F8B6F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8171849" y="3850105"/>
            <a:ext cx="2218624" cy="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AB56F1B-8FD7-4152-AEA6-0837B6DE63A7}"/>
              </a:ext>
            </a:extLst>
          </p:cNvPr>
          <p:cNvSpPr txBox="1"/>
          <p:nvPr/>
        </p:nvSpPr>
        <p:spPr>
          <a:xfrm>
            <a:off x="1481489" y="3329978"/>
            <a:ext cx="16411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Request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58724D5-9F03-4312-A4C6-953540E59C4B}"/>
              </a:ext>
            </a:extLst>
          </p:cNvPr>
          <p:cNvSpPr txBox="1"/>
          <p:nvPr/>
        </p:nvSpPr>
        <p:spPr>
          <a:xfrm>
            <a:off x="8317032" y="3329978"/>
            <a:ext cx="20734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Response</a:t>
            </a:r>
          </a:p>
        </p:txBody>
      </p:sp>
    </p:spTree>
    <p:extLst>
      <p:ext uri="{BB962C8B-B14F-4D97-AF65-F5344CB8AC3E}">
        <p14:creationId xmlns:p14="http://schemas.microsoft.com/office/powerpoint/2010/main" val="20532630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Areas of change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22492" y="1402999"/>
            <a:ext cx="4646951" cy="5310801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>
            <a:off x="3043004" y="2953062"/>
            <a:ext cx="1004341" cy="1499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3043004" y="3675088"/>
            <a:ext cx="1004341" cy="1499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3043004" y="4904281"/>
            <a:ext cx="1004341" cy="1499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3043004" y="5144125"/>
            <a:ext cx="1004341" cy="1499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4619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Collapsing Models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49993" y="1825625"/>
            <a:ext cx="6892013" cy="4351338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5605272" y="1690688"/>
            <a:ext cx="2029968" cy="449008"/>
          </a:xfrm>
          <a:prstGeom prst="roundRect">
            <a:avLst/>
          </a:prstGeom>
          <a:noFill/>
          <a:ln w="38100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3023616" y="4142232"/>
            <a:ext cx="2307336" cy="365760"/>
          </a:xfrm>
          <a:prstGeom prst="roundRect">
            <a:avLst/>
          </a:prstGeom>
          <a:noFill/>
          <a:ln w="38100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3432048" y="4642928"/>
            <a:ext cx="2566416" cy="1318959"/>
          </a:xfrm>
          <a:prstGeom prst="roundRect">
            <a:avLst/>
          </a:prstGeom>
          <a:noFill/>
          <a:ln w="38100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025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Collapsing Features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14487" y="2096294"/>
            <a:ext cx="8963025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4710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D414E36-107D-4B3A-93A5-F1089FA11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Queries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19D4E1-5993-4232-B85C-2DEEE84853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ADCE93-B077-4550-833E-DE0525AAF223}"/>
              </a:ext>
            </a:extLst>
          </p:cNvPr>
          <p:cNvSpPr/>
          <p:nvPr/>
        </p:nvSpPr>
        <p:spPr>
          <a:xfrm>
            <a:off x="838200" y="2608447"/>
            <a:ext cx="2545882" cy="20598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Query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D2AC857-27DF-4E42-9970-35CF04FEB4F8}"/>
              </a:ext>
            </a:extLst>
          </p:cNvPr>
          <p:cNvSpPr/>
          <p:nvPr/>
        </p:nvSpPr>
        <p:spPr>
          <a:xfrm>
            <a:off x="4765308" y="2608447"/>
            <a:ext cx="2545882" cy="205980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Handler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1A54951-8D6C-4CBE-B465-0EB78F2C4367}"/>
              </a:ext>
            </a:extLst>
          </p:cNvPr>
          <p:cNvSpPr/>
          <p:nvPr/>
        </p:nvSpPr>
        <p:spPr>
          <a:xfrm>
            <a:off x="8692416" y="2608447"/>
            <a:ext cx="2545882" cy="205980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Response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7260612-32B5-4F22-869F-F67417DA2F66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3384082" y="3638350"/>
            <a:ext cx="1381226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BD8F564-BA29-4A46-8EE5-CED6006C78C4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7311190" y="3638350"/>
            <a:ext cx="1381226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4891F02C-B8FA-42EF-BF42-A49A245CFAD4}"/>
              </a:ext>
            </a:extLst>
          </p:cNvPr>
          <p:cNvSpPr/>
          <p:nvPr/>
        </p:nvSpPr>
        <p:spPr>
          <a:xfrm>
            <a:off x="505326" y="2237874"/>
            <a:ext cx="3219651" cy="2810577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3387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Queries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40526" y="1825625"/>
            <a:ext cx="7910947" cy="4351338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4062334" y="1690688"/>
            <a:ext cx="5989139" cy="377955"/>
          </a:xfrm>
          <a:prstGeom prst="roundRect">
            <a:avLst/>
          </a:prstGeom>
          <a:noFill/>
          <a:ln w="38100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926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“DDD”-style n-tier</a:t>
            </a:r>
          </a:p>
        </p:txBody>
      </p:sp>
      <p:sp>
        <p:nvSpPr>
          <p:cNvPr id="7" name="Rectangle 6"/>
          <p:cNvSpPr/>
          <p:nvPr/>
        </p:nvSpPr>
        <p:spPr>
          <a:xfrm>
            <a:off x="1029730" y="1579757"/>
            <a:ext cx="10132540" cy="9226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UI Layer</a:t>
            </a:r>
          </a:p>
        </p:txBody>
      </p:sp>
      <p:sp>
        <p:nvSpPr>
          <p:cNvPr id="8" name="Rectangle 7"/>
          <p:cNvSpPr/>
          <p:nvPr/>
        </p:nvSpPr>
        <p:spPr>
          <a:xfrm>
            <a:off x="1029730" y="2852503"/>
            <a:ext cx="10132540" cy="92263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Services</a:t>
            </a:r>
          </a:p>
        </p:txBody>
      </p:sp>
      <p:sp>
        <p:nvSpPr>
          <p:cNvPr id="9" name="Rectangle 8"/>
          <p:cNvSpPr/>
          <p:nvPr/>
        </p:nvSpPr>
        <p:spPr>
          <a:xfrm>
            <a:off x="1029730" y="4125249"/>
            <a:ext cx="10132540" cy="92263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Domain</a:t>
            </a:r>
          </a:p>
        </p:txBody>
      </p:sp>
      <p:sp>
        <p:nvSpPr>
          <p:cNvPr id="10" name="Rectangle 9"/>
          <p:cNvSpPr/>
          <p:nvPr/>
        </p:nvSpPr>
        <p:spPr>
          <a:xfrm>
            <a:off x="1029730" y="5397995"/>
            <a:ext cx="10132540" cy="92263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Repository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1A3DF30-CD68-4D73-8D53-632983A819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26077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6DED9AF-E330-4045-9C26-C25E3D5C5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Queries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5CD660-673B-4E86-8BB3-BAB91E4F02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96CB83-4D22-4C26-8D10-149208C887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261" y="2328815"/>
            <a:ext cx="9097478" cy="2590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7927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990A77-8B07-4B09-B596-CD173EE1E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Parameterized Queries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95B1451-147C-4E0A-8D4D-62CD6FD16B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0F099C-2BA0-4666-8080-CD56C7DF3F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6471" y="1930302"/>
            <a:ext cx="9699057" cy="3697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3938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0B9DF-99E3-4879-883F-B2E31BF0C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Paging/Sorting/Filtering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16955D-3B00-4368-A22F-713451EC57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389B82-D7B4-4713-B527-54DD172E2C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4538" y="1874485"/>
            <a:ext cx="8929036" cy="3748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0383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D414E36-107D-4B3A-93A5-F1089FA11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Responses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19D4E1-5993-4232-B85C-2DEEE84853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ADCE93-B077-4550-833E-DE0525AAF223}"/>
              </a:ext>
            </a:extLst>
          </p:cNvPr>
          <p:cNvSpPr/>
          <p:nvPr/>
        </p:nvSpPr>
        <p:spPr>
          <a:xfrm>
            <a:off x="838200" y="2035745"/>
            <a:ext cx="2545882" cy="20598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Query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D2AC857-27DF-4E42-9970-35CF04FEB4F8}"/>
              </a:ext>
            </a:extLst>
          </p:cNvPr>
          <p:cNvSpPr/>
          <p:nvPr/>
        </p:nvSpPr>
        <p:spPr>
          <a:xfrm>
            <a:off x="4765308" y="2035745"/>
            <a:ext cx="2545882" cy="205980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Handler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1A54951-8D6C-4CBE-B465-0EB78F2C4367}"/>
              </a:ext>
            </a:extLst>
          </p:cNvPr>
          <p:cNvSpPr/>
          <p:nvPr/>
        </p:nvSpPr>
        <p:spPr>
          <a:xfrm>
            <a:off x="8692416" y="2035745"/>
            <a:ext cx="2545882" cy="205980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Response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7260612-32B5-4F22-869F-F67417DA2F66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3384082" y="3065648"/>
            <a:ext cx="1381226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BD8F564-BA29-4A46-8EE5-CED6006C78C4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7311190" y="3065648"/>
            <a:ext cx="1381226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4891F02C-B8FA-42EF-BF42-A49A245CFAD4}"/>
              </a:ext>
            </a:extLst>
          </p:cNvPr>
          <p:cNvSpPr/>
          <p:nvPr/>
        </p:nvSpPr>
        <p:spPr>
          <a:xfrm>
            <a:off x="8355531" y="1660359"/>
            <a:ext cx="3219651" cy="2810577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5FEF5FA-90A6-4FAB-8951-005939E852E2}"/>
              </a:ext>
            </a:extLst>
          </p:cNvPr>
          <p:cNvSpPr/>
          <p:nvPr/>
        </p:nvSpPr>
        <p:spPr>
          <a:xfrm>
            <a:off x="8692415" y="4661669"/>
            <a:ext cx="2545882" cy="205980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View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48558F0-7296-4FB7-AD27-CF73C56C3A34}"/>
              </a:ext>
            </a:extLst>
          </p:cNvPr>
          <p:cNvCxnSpPr>
            <a:cxnSpLocks/>
            <a:stCxn id="8" idx="2"/>
            <a:endCxn id="12" idx="0"/>
          </p:cNvCxnSpPr>
          <p:nvPr/>
        </p:nvCxnSpPr>
        <p:spPr>
          <a:xfrm flipH="1">
            <a:off x="9965356" y="4095551"/>
            <a:ext cx="1" cy="566118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11915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outputs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51775" y="1825625"/>
            <a:ext cx="6488450" cy="4351338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2851775" y="1690688"/>
            <a:ext cx="2799517" cy="452905"/>
          </a:xfrm>
          <a:prstGeom prst="roundRect">
            <a:avLst/>
          </a:prstGeom>
          <a:noFill/>
          <a:ln w="38100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2866765" y="5858995"/>
            <a:ext cx="4118651" cy="452905"/>
          </a:xfrm>
          <a:prstGeom prst="roundRect">
            <a:avLst/>
          </a:prstGeom>
          <a:noFill/>
          <a:ln w="38100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7852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outputs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96749" y="1825625"/>
            <a:ext cx="7798501" cy="4351338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6700603" y="2743200"/>
            <a:ext cx="1708879" cy="434715"/>
          </a:xfrm>
          <a:prstGeom prst="roundRect">
            <a:avLst/>
          </a:prstGeom>
          <a:noFill/>
          <a:ln w="38100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6700603" y="3410288"/>
            <a:ext cx="2038663" cy="434715"/>
          </a:xfrm>
          <a:prstGeom prst="roundRect">
            <a:avLst/>
          </a:prstGeom>
          <a:noFill/>
          <a:ln w="38100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6700602" y="4126537"/>
            <a:ext cx="2278506" cy="434715"/>
          </a:xfrm>
          <a:prstGeom prst="roundRect">
            <a:avLst/>
          </a:prstGeom>
          <a:noFill/>
          <a:ln w="38100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495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2A6F1-D66B-4608-96BB-A14CA3B054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Response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07A1B40-7E39-4FC4-89D8-643C2D2EED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815AE7-007A-4AC7-ACC0-5327C4CEFA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5722" y="1911495"/>
            <a:ext cx="9660556" cy="3382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6573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F99331-DBC7-4512-88D7-D16FEB8366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Complex Response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6B0F287-9D2E-4882-8228-E36CB9BCF1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A11E42-029C-45C5-B0D8-CFCCA677D9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8482" y="1566317"/>
            <a:ext cx="7955036" cy="4790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7296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D414E36-107D-4B3A-93A5-F1089FA11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Query Handlers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19D4E1-5993-4232-B85C-2DEEE84853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ADCE93-B077-4550-833E-DE0525AAF223}"/>
              </a:ext>
            </a:extLst>
          </p:cNvPr>
          <p:cNvSpPr/>
          <p:nvPr/>
        </p:nvSpPr>
        <p:spPr>
          <a:xfrm>
            <a:off x="838200" y="2608447"/>
            <a:ext cx="2545882" cy="20598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Query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D2AC857-27DF-4E42-9970-35CF04FEB4F8}"/>
              </a:ext>
            </a:extLst>
          </p:cNvPr>
          <p:cNvSpPr/>
          <p:nvPr/>
        </p:nvSpPr>
        <p:spPr>
          <a:xfrm>
            <a:off x="4765308" y="2608447"/>
            <a:ext cx="2545882" cy="205980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Handler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1A54951-8D6C-4CBE-B465-0EB78F2C4367}"/>
              </a:ext>
            </a:extLst>
          </p:cNvPr>
          <p:cNvSpPr/>
          <p:nvPr/>
        </p:nvSpPr>
        <p:spPr>
          <a:xfrm>
            <a:off x="8692416" y="2608447"/>
            <a:ext cx="2545882" cy="205980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Response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7260612-32B5-4F22-869F-F67417DA2F66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3384082" y="3638350"/>
            <a:ext cx="1381226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BD8F564-BA29-4A46-8EE5-CED6006C78C4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7311190" y="3638350"/>
            <a:ext cx="1381226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4891F02C-B8FA-42EF-BF42-A49A245CFAD4}"/>
              </a:ext>
            </a:extLst>
          </p:cNvPr>
          <p:cNvSpPr/>
          <p:nvPr/>
        </p:nvSpPr>
        <p:spPr>
          <a:xfrm>
            <a:off x="4428423" y="2233061"/>
            <a:ext cx="3219651" cy="2810577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61174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29EC2A-17FF-4B57-ACF4-35D4A05122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</a:t>
            </a:r>
            <a:r>
              <a:rPr lang="en-US" dirty="0" err="1"/>
              <a:t>AutoMapper</a:t>
            </a:r>
            <a:r>
              <a:rPr lang="en-US" dirty="0"/>
              <a:t> Projections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E42973-27E0-4A92-A105-A12076D632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D3026F-3D20-40D6-94A8-900EE4AA16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356272"/>
            <a:ext cx="10515600" cy="2747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4742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4573BBE-946A-4F5C-91CC-0453AB808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pic>
        <p:nvPicPr>
          <p:cNvPr id="1026" name="Picture 2" descr="Hexagonal architecture (software) - Wikipedia">
            <a:extLst>
              <a:ext uri="{FF2B5EF4-FFF2-40B4-BE49-F238E27FC236}">
                <a16:creationId xmlns:a16="http://schemas.microsoft.com/office/drawing/2014/main" id="{BAEAA900-50E6-45F4-905E-A27BD4DF5E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1104" y="980164"/>
            <a:ext cx="2981325" cy="2981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lean Coder Blog">
            <a:extLst>
              <a:ext uri="{FF2B5EF4-FFF2-40B4-BE49-F238E27FC236}">
                <a16:creationId xmlns:a16="http://schemas.microsoft.com/office/drawing/2014/main" id="{9150F7D1-C2FF-439E-B7A9-2540F84076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9290" y="3869618"/>
            <a:ext cx="3774565" cy="2772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Onion Architecture Is Interesting - DZone Java">
            <a:extLst>
              <a:ext uri="{FF2B5EF4-FFF2-40B4-BE49-F238E27FC236}">
                <a16:creationId xmlns:a16="http://schemas.microsoft.com/office/drawing/2014/main" id="{4AC9EAA7-46DA-4C04-A817-B652589E34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8041" y="369239"/>
            <a:ext cx="3162497" cy="3162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482420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Projecting Query Result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107201"/>
            <a:ext cx="10515600" cy="1788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69027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29EC2A-17FF-4B57-ACF4-35D4A05122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Projections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E42973-27E0-4A92-A105-A12076D632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676EA9-D8F2-416A-80C5-8D559365F7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334" y="2370840"/>
            <a:ext cx="10565331" cy="2582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37143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D414E36-107D-4B3A-93A5-F1089FA11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Encapsulated Logic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19D4E1-5993-4232-B85C-2DEEE84853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ADCE93-B077-4550-833E-DE0525AAF223}"/>
              </a:ext>
            </a:extLst>
          </p:cNvPr>
          <p:cNvSpPr/>
          <p:nvPr/>
        </p:nvSpPr>
        <p:spPr>
          <a:xfrm>
            <a:off x="838200" y="1780671"/>
            <a:ext cx="2545882" cy="8205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Query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D2AC857-27DF-4E42-9970-35CF04FEB4F8}"/>
              </a:ext>
            </a:extLst>
          </p:cNvPr>
          <p:cNvSpPr/>
          <p:nvPr/>
        </p:nvSpPr>
        <p:spPr>
          <a:xfrm>
            <a:off x="4765308" y="1780671"/>
            <a:ext cx="2545882" cy="82055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ORM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1A54951-8D6C-4CBE-B465-0EB78F2C4367}"/>
              </a:ext>
            </a:extLst>
          </p:cNvPr>
          <p:cNvSpPr/>
          <p:nvPr/>
        </p:nvSpPr>
        <p:spPr>
          <a:xfrm>
            <a:off x="8692416" y="1780671"/>
            <a:ext cx="2545882" cy="82055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Response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7260612-32B5-4F22-869F-F67417DA2F66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3384082" y="2190948"/>
            <a:ext cx="1381226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BD8F564-BA29-4A46-8EE5-CED6006C78C4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7311190" y="2190948"/>
            <a:ext cx="1381226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474BD689-5A9D-4DA4-AC35-B0114B5716C5}"/>
              </a:ext>
            </a:extLst>
          </p:cNvPr>
          <p:cNvSpPr/>
          <p:nvPr/>
        </p:nvSpPr>
        <p:spPr>
          <a:xfrm>
            <a:off x="838200" y="2910036"/>
            <a:ext cx="2545882" cy="8205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Query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DFE5BC4-04B3-4298-AF1F-EAA2267AE642}"/>
              </a:ext>
            </a:extLst>
          </p:cNvPr>
          <p:cNvSpPr/>
          <p:nvPr/>
        </p:nvSpPr>
        <p:spPr>
          <a:xfrm>
            <a:off x="4765308" y="2910036"/>
            <a:ext cx="2545882" cy="82055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err="1"/>
              <a:t>MicroORM</a:t>
            </a:r>
            <a:endParaRPr lang="en-US" sz="32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630FE1F-D7E7-437E-B5F4-13A2C6232BA5}"/>
              </a:ext>
            </a:extLst>
          </p:cNvPr>
          <p:cNvSpPr/>
          <p:nvPr/>
        </p:nvSpPr>
        <p:spPr>
          <a:xfrm>
            <a:off x="8692416" y="2910036"/>
            <a:ext cx="2545882" cy="82055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Response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283119B-3101-4CE9-A095-5ED2A9A60CB1}"/>
              </a:ext>
            </a:extLst>
          </p:cNvPr>
          <p:cNvCxnSpPr>
            <a:stCxn id="12" idx="3"/>
            <a:endCxn id="13" idx="1"/>
          </p:cNvCxnSpPr>
          <p:nvPr/>
        </p:nvCxnSpPr>
        <p:spPr>
          <a:xfrm>
            <a:off x="3384082" y="3320313"/>
            <a:ext cx="1381226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34441A0-A281-4C09-A3B5-55FC445F64A1}"/>
              </a:ext>
            </a:extLst>
          </p:cNvPr>
          <p:cNvCxnSpPr>
            <a:cxnSpLocks/>
            <a:stCxn id="13" idx="3"/>
            <a:endCxn id="14" idx="1"/>
          </p:cNvCxnSpPr>
          <p:nvPr/>
        </p:nvCxnSpPr>
        <p:spPr>
          <a:xfrm>
            <a:off x="7311190" y="3320313"/>
            <a:ext cx="1381226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D1662550-FF31-4408-A831-4E26F3A2FCFF}"/>
              </a:ext>
            </a:extLst>
          </p:cNvPr>
          <p:cNvSpPr/>
          <p:nvPr/>
        </p:nvSpPr>
        <p:spPr>
          <a:xfrm>
            <a:off x="838200" y="4039401"/>
            <a:ext cx="2545882" cy="8205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Query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5D9CFF8-8916-4D06-87C5-6BB2CDE0F949}"/>
              </a:ext>
            </a:extLst>
          </p:cNvPr>
          <p:cNvSpPr/>
          <p:nvPr/>
        </p:nvSpPr>
        <p:spPr>
          <a:xfrm>
            <a:off x="4765308" y="4039401"/>
            <a:ext cx="2545882" cy="82055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/>
              <a:t>HttpClient</a:t>
            </a:r>
            <a:endParaRPr lang="en-US" sz="28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F0A5827-9E92-4509-A1BE-B9AE4E64F0D7}"/>
              </a:ext>
            </a:extLst>
          </p:cNvPr>
          <p:cNvSpPr/>
          <p:nvPr/>
        </p:nvSpPr>
        <p:spPr>
          <a:xfrm>
            <a:off x="8692416" y="4039401"/>
            <a:ext cx="2545882" cy="82055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Response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449ED1A-8555-4155-A711-757052E6D72B}"/>
              </a:ext>
            </a:extLst>
          </p:cNvPr>
          <p:cNvCxnSpPr>
            <a:stCxn id="18" idx="3"/>
            <a:endCxn id="19" idx="1"/>
          </p:cNvCxnSpPr>
          <p:nvPr/>
        </p:nvCxnSpPr>
        <p:spPr>
          <a:xfrm>
            <a:off x="3384082" y="4449678"/>
            <a:ext cx="1381226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B9B5DF6-8251-4A5E-B9F3-E57BDF08944E}"/>
              </a:ext>
            </a:extLst>
          </p:cNvPr>
          <p:cNvCxnSpPr>
            <a:cxnSpLocks/>
            <a:stCxn id="19" idx="3"/>
            <a:endCxn id="20" idx="1"/>
          </p:cNvCxnSpPr>
          <p:nvPr/>
        </p:nvCxnSpPr>
        <p:spPr>
          <a:xfrm>
            <a:off x="7311190" y="4449678"/>
            <a:ext cx="1381226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70E464AC-E938-412C-863B-BA615465379D}"/>
              </a:ext>
            </a:extLst>
          </p:cNvPr>
          <p:cNvSpPr/>
          <p:nvPr/>
        </p:nvSpPr>
        <p:spPr>
          <a:xfrm>
            <a:off x="838200" y="5168765"/>
            <a:ext cx="2545882" cy="8205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Query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41C5E12-9F07-45E6-831E-6CDC81227F20}"/>
              </a:ext>
            </a:extLst>
          </p:cNvPr>
          <p:cNvSpPr/>
          <p:nvPr/>
        </p:nvSpPr>
        <p:spPr>
          <a:xfrm>
            <a:off x="4765308" y="5168765"/>
            <a:ext cx="2545882" cy="82055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/>
              <a:t>MeatGrinder</a:t>
            </a:r>
            <a:endParaRPr lang="en-US" sz="280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26B0086-0E72-4C68-A91D-4EFE797D5169}"/>
              </a:ext>
            </a:extLst>
          </p:cNvPr>
          <p:cNvSpPr/>
          <p:nvPr/>
        </p:nvSpPr>
        <p:spPr>
          <a:xfrm>
            <a:off x="8692416" y="5168765"/>
            <a:ext cx="2545882" cy="82055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Response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1750CE8-AFEB-41F1-9B49-3681FBD484C3}"/>
              </a:ext>
            </a:extLst>
          </p:cNvPr>
          <p:cNvCxnSpPr>
            <a:stCxn id="23" idx="3"/>
            <a:endCxn id="24" idx="1"/>
          </p:cNvCxnSpPr>
          <p:nvPr/>
        </p:nvCxnSpPr>
        <p:spPr>
          <a:xfrm>
            <a:off x="3384082" y="5579042"/>
            <a:ext cx="1381226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BB88926-DF75-42F8-8029-EDFA64C3AF31}"/>
              </a:ext>
            </a:extLst>
          </p:cNvPr>
          <p:cNvCxnSpPr>
            <a:cxnSpLocks/>
            <a:stCxn id="24" idx="3"/>
            <a:endCxn id="25" idx="1"/>
          </p:cNvCxnSpPr>
          <p:nvPr/>
        </p:nvCxnSpPr>
        <p:spPr>
          <a:xfrm>
            <a:off x="7311190" y="5579042"/>
            <a:ext cx="1381226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5720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2" grpId="0" animBg="1"/>
      <p:bldP spid="13" grpId="0" animBg="1"/>
      <p:bldP spid="14" grpId="0" animBg="1"/>
      <p:bldP spid="18" grpId="0" animBg="1"/>
      <p:bldP spid="19" grpId="0" animBg="1"/>
      <p:bldP spid="20" grpId="0" animBg="1"/>
      <p:bldP spid="23" grpId="0" animBg="1"/>
      <p:bldP spid="24" grpId="0" animBg="1"/>
      <p:bldP spid="25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D28C3-36BE-4992-A0D3-44BFF3AB66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Duplicate Query Logic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8604FDB-DEFD-4B70-80E6-05AE7A4C71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61A260C-FD7C-4BC3-9904-20A601E007DC}"/>
              </a:ext>
            </a:extLst>
          </p:cNvPr>
          <p:cNvSpPr/>
          <p:nvPr/>
        </p:nvSpPr>
        <p:spPr>
          <a:xfrm>
            <a:off x="838200" y="1690688"/>
            <a:ext cx="2545882" cy="16122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Query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CC955DC-AF9E-4E08-ADA7-6E28142AFC36}"/>
              </a:ext>
            </a:extLst>
          </p:cNvPr>
          <p:cNvSpPr/>
          <p:nvPr/>
        </p:nvSpPr>
        <p:spPr>
          <a:xfrm>
            <a:off x="4765308" y="1690688"/>
            <a:ext cx="2545882" cy="161223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Handler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39E6E0A-78A9-450B-9165-672766F3AE1A}"/>
              </a:ext>
            </a:extLst>
          </p:cNvPr>
          <p:cNvSpPr/>
          <p:nvPr/>
        </p:nvSpPr>
        <p:spPr>
          <a:xfrm>
            <a:off x="8692416" y="1690688"/>
            <a:ext cx="2545882" cy="16122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Response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AF79C19-8567-487E-9720-E0B1FF011350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3384082" y="2496804"/>
            <a:ext cx="1381226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3B0FC58-FE37-41C3-A3FD-07C96559C610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7311190" y="2496804"/>
            <a:ext cx="1381226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080CB0BB-2C0C-46CA-A451-2675BA537DBE}"/>
              </a:ext>
            </a:extLst>
          </p:cNvPr>
          <p:cNvSpPr/>
          <p:nvPr/>
        </p:nvSpPr>
        <p:spPr>
          <a:xfrm>
            <a:off x="838200" y="4509286"/>
            <a:ext cx="2545882" cy="16122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Query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7C499D5-F4E3-4EC4-8783-6580087A30AE}"/>
              </a:ext>
            </a:extLst>
          </p:cNvPr>
          <p:cNvSpPr/>
          <p:nvPr/>
        </p:nvSpPr>
        <p:spPr>
          <a:xfrm>
            <a:off x="4765308" y="4509286"/>
            <a:ext cx="2545882" cy="161223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Handler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1A2F5B1-FA84-4A87-A0C2-CA868EF5DB3F}"/>
              </a:ext>
            </a:extLst>
          </p:cNvPr>
          <p:cNvSpPr/>
          <p:nvPr/>
        </p:nvSpPr>
        <p:spPr>
          <a:xfrm>
            <a:off x="8692416" y="4509286"/>
            <a:ext cx="2545882" cy="16122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Response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2E76FFD-C2E8-4DBF-9C3C-C1AD2872D717}"/>
              </a:ext>
            </a:extLst>
          </p:cNvPr>
          <p:cNvCxnSpPr>
            <a:stCxn id="16" idx="3"/>
            <a:endCxn id="17" idx="1"/>
          </p:cNvCxnSpPr>
          <p:nvPr/>
        </p:nvCxnSpPr>
        <p:spPr>
          <a:xfrm>
            <a:off x="3384082" y="5315402"/>
            <a:ext cx="1381226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54697AD-35ED-4311-9C2D-3B2D3B044A5F}"/>
              </a:ext>
            </a:extLst>
          </p:cNvPr>
          <p:cNvCxnSpPr>
            <a:cxnSpLocks/>
            <a:stCxn id="17" idx="3"/>
            <a:endCxn id="18" idx="1"/>
          </p:cNvCxnSpPr>
          <p:nvPr/>
        </p:nvCxnSpPr>
        <p:spPr>
          <a:xfrm>
            <a:off x="7311190" y="5315402"/>
            <a:ext cx="1381226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A25C2E3D-7A26-4731-A235-8CD228B122AC}"/>
              </a:ext>
            </a:extLst>
          </p:cNvPr>
          <p:cNvSpPr/>
          <p:nvPr/>
        </p:nvSpPr>
        <p:spPr>
          <a:xfrm>
            <a:off x="5205663" y="2815240"/>
            <a:ext cx="1665171" cy="3753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Common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F8A845E-6137-483B-8BEE-E1DA16A44AF0}"/>
              </a:ext>
            </a:extLst>
          </p:cNvPr>
          <p:cNvSpPr/>
          <p:nvPr/>
        </p:nvSpPr>
        <p:spPr>
          <a:xfrm>
            <a:off x="5205662" y="5653088"/>
            <a:ext cx="1665171" cy="3753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Common</a:t>
            </a:r>
          </a:p>
        </p:txBody>
      </p:sp>
    </p:spTree>
    <p:extLst>
      <p:ext uri="{BB962C8B-B14F-4D97-AF65-F5344CB8AC3E}">
        <p14:creationId xmlns:p14="http://schemas.microsoft.com/office/powerpoint/2010/main" val="295359671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D28C3-36BE-4992-A0D3-44BFF3AB66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Refactor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8604FDB-DEFD-4B70-80E6-05AE7A4C71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61A260C-FD7C-4BC3-9904-20A601E007DC}"/>
              </a:ext>
            </a:extLst>
          </p:cNvPr>
          <p:cNvSpPr/>
          <p:nvPr/>
        </p:nvSpPr>
        <p:spPr>
          <a:xfrm>
            <a:off x="838200" y="1690688"/>
            <a:ext cx="2545882" cy="16122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Query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CC955DC-AF9E-4E08-ADA7-6E28142AFC36}"/>
              </a:ext>
            </a:extLst>
          </p:cNvPr>
          <p:cNvSpPr/>
          <p:nvPr/>
        </p:nvSpPr>
        <p:spPr>
          <a:xfrm>
            <a:off x="4765308" y="1690688"/>
            <a:ext cx="2545882" cy="161223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Handler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39E6E0A-78A9-450B-9165-672766F3AE1A}"/>
              </a:ext>
            </a:extLst>
          </p:cNvPr>
          <p:cNvSpPr/>
          <p:nvPr/>
        </p:nvSpPr>
        <p:spPr>
          <a:xfrm>
            <a:off x="8692416" y="1690688"/>
            <a:ext cx="2545882" cy="16122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Response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AF79C19-8567-487E-9720-E0B1FF011350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3384082" y="2496804"/>
            <a:ext cx="1381226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3B0FC58-FE37-41C3-A3FD-07C96559C610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7311190" y="2496804"/>
            <a:ext cx="1381226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080CB0BB-2C0C-46CA-A451-2675BA537DBE}"/>
              </a:ext>
            </a:extLst>
          </p:cNvPr>
          <p:cNvSpPr/>
          <p:nvPr/>
        </p:nvSpPr>
        <p:spPr>
          <a:xfrm>
            <a:off x="838200" y="4509286"/>
            <a:ext cx="2545882" cy="16122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Query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7C499D5-F4E3-4EC4-8783-6580087A30AE}"/>
              </a:ext>
            </a:extLst>
          </p:cNvPr>
          <p:cNvSpPr/>
          <p:nvPr/>
        </p:nvSpPr>
        <p:spPr>
          <a:xfrm>
            <a:off x="4765308" y="4509286"/>
            <a:ext cx="2545882" cy="161223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Handler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1A2F5B1-FA84-4A87-A0C2-CA868EF5DB3F}"/>
              </a:ext>
            </a:extLst>
          </p:cNvPr>
          <p:cNvSpPr/>
          <p:nvPr/>
        </p:nvSpPr>
        <p:spPr>
          <a:xfrm>
            <a:off x="8692416" y="4509286"/>
            <a:ext cx="2545882" cy="16122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Response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2E76FFD-C2E8-4DBF-9C3C-C1AD2872D717}"/>
              </a:ext>
            </a:extLst>
          </p:cNvPr>
          <p:cNvCxnSpPr>
            <a:stCxn id="16" idx="3"/>
            <a:endCxn id="17" idx="1"/>
          </p:cNvCxnSpPr>
          <p:nvPr/>
        </p:nvCxnSpPr>
        <p:spPr>
          <a:xfrm>
            <a:off x="3384082" y="5315402"/>
            <a:ext cx="1381226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54697AD-35ED-4311-9C2D-3B2D3B044A5F}"/>
              </a:ext>
            </a:extLst>
          </p:cNvPr>
          <p:cNvCxnSpPr>
            <a:cxnSpLocks/>
            <a:stCxn id="17" idx="3"/>
            <a:endCxn id="18" idx="1"/>
          </p:cNvCxnSpPr>
          <p:nvPr/>
        </p:nvCxnSpPr>
        <p:spPr>
          <a:xfrm>
            <a:off x="7311190" y="5315402"/>
            <a:ext cx="1381226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A25C2E3D-7A26-4731-A235-8CD228B122AC}"/>
              </a:ext>
            </a:extLst>
          </p:cNvPr>
          <p:cNvSpPr/>
          <p:nvPr/>
        </p:nvSpPr>
        <p:spPr>
          <a:xfrm>
            <a:off x="5205662" y="3718410"/>
            <a:ext cx="1665171" cy="3753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Common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7E55FEB-DEA8-400E-B167-3226495408E0}"/>
              </a:ext>
            </a:extLst>
          </p:cNvPr>
          <p:cNvCxnSpPr>
            <a:cxnSpLocks/>
            <a:stCxn id="17" idx="0"/>
            <a:endCxn id="21" idx="2"/>
          </p:cNvCxnSpPr>
          <p:nvPr/>
        </p:nvCxnSpPr>
        <p:spPr>
          <a:xfrm flipH="1" flipV="1">
            <a:off x="6038248" y="4093795"/>
            <a:ext cx="1" cy="41549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996650F-BB95-46CD-847D-3B6BBE2ECD19}"/>
              </a:ext>
            </a:extLst>
          </p:cNvPr>
          <p:cNvCxnSpPr>
            <a:cxnSpLocks/>
            <a:stCxn id="5" idx="2"/>
            <a:endCxn id="21" idx="0"/>
          </p:cNvCxnSpPr>
          <p:nvPr/>
        </p:nvCxnSpPr>
        <p:spPr>
          <a:xfrm flipH="1">
            <a:off x="6038248" y="3302919"/>
            <a:ext cx="1" cy="41549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CAA83CF-D852-4C0A-9D68-0291AB5B0EDE}"/>
              </a:ext>
            </a:extLst>
          </p:cNvPr>
          <p:cNvSpPr txBox="1"/>
          <p:nvPr/>
        </p:nvSpPr>
        <p:spPr>
          <a:xfrm>
            <a:off x="7000775" y="3444437"/>
            <a:ext cx="33832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Class?</a:t>
            </a:r>
          </a:p>
          <a:p>
            <a:r>
              <a:rPr lang="en-US" dirty="0"/>
              <a:t>Function?</a:t>
            </a:r>
          </a:p>
          <a:p>
            <a:r>
              <a:rPr lang="en-US" dirty="0"/>
              <a:t>Extension Method?</a:t>
            </a:r>
          </a:p>
        </p:txBody>
      </p:sp>
    </p:spTree>
    <p:extLst>
      <p:ext uri="{BB962C8B-B14F-4D97-AF65-F5344CB8AC3E}">
        <p14:creationId xmlns:p14="http://schemas.microsoft.com/office/powerpoint/2010/main" val="157679156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D414E36-107D-4B3A-93A5-F1089FA11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Commands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19D4E1-5993-4232-B85C-2DEEE84853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ADCE93-B077-4550-833E-DE0525AAF223}"/>
              </a:ext>
            </a:extLst>
          </p:cNvPr>
          <p:cNvSpPr/>
          <p:nvPr/>
        </p:nvSpPr>
        <p:spPr>
          <a:xfrm>
            <a:off x="838200" y="2608447"/>
            <a:ext cx="2545882" cy="20598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Command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D2AC857-27DF-4E42-9970-35CF04FEB4F8}"/>
              </a:ext>
            </a:extLst>
          </p:cNvPr>
          <p:cNvSpPr/>
          <p:nvPr/>
        </p:nvSpPr>
        <p:spPr>
          <a:xfrm>
            <a:off x="4765308" y="2608447"/>
            <a:ext cx="2545882" cy="205980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Handler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1A54951-8D6C-4CBE-B465-0EB78F2C4367}"/>
              </a:ext>
            </a:extLst>
          </p:cNvPr>
          <p:cNvSpPr/>
          <p:nvPr/>
        </p:nvSpPr>
        <p:spPr>
          <a:xfrm>
            <a:off x="8692416" y="2608447"/>
            <a:ext cx="2545882" cy="205980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Response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7260612-32B5-4F22-869F-F67417DA2F66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3384082" y="3638350"/>
            <a:ext cx="1381226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BD8F564-BA29-4A46-8EE5-CED6006C78C4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7311190" y="3638350"/>
            <a:ext cx="1381226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4891F02C-B8FA-42EF-BF42-A49A245CFAD4}"/>
              </a:ext>
            </a:extLst>
          </p:cNvPr>
          <p:cNvSpPr/>
          <p:nvPr/>
        </p:nvSpPr>
        <p:spPr>
          <a:xfrm>
            <a:off x="505326" y="2237874"/>
            <a:ext cx="3219651" cy="2810577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51490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132654-A418-42A4-B53B-EB30A44CE1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Commands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CFD8264-1BC3-406B-ADAD-85C03E9B81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CC3E9C-A5DF-4761-BEEA-85217935B7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808" y="1690688"/>
            <a:ext cx="10204383" cy="4046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57377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8ACBA-9449-49F5-8333-1B780C3336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Model-Bound Types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EB4B3F8-E59C-4E8F-B8BA-53347DF2BD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2BC185-8F2D-41C6-9446-2BD75EADC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1502" y="1538906"/>
            <a:ext cx="4728996" cy="4817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64441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D4D04-C555-4A75-9F0A-C9369CEE1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Task-Based UIs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35F20FF-BEEB-4C6C-918C-2E34413FCD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E5D8D62-0D29-4946-A3B3-436339BE9E12}"/>
              </a:ext>
            </a:extLst>
          </p:cNvPr>
          <p:cNvSpPr/>
          <p:nvPr/>
        </p:nvSpPr>
        <p:spPr>
          <a:xfrm>
            <a:off x="755583" y="1690688"/>
            <a:ext cx="4177364" cy="44117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/>
              <a:t>Student Details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769B5B9-B66B-4B62-8AC8-308ABBA4270C}"/>
              </a:ext>
            </a:extLst>
          </p:cNvPr>
          <p:cNvSpPr/>
          <p:nvPr/>
        </p:nvSpPr>
        <p:spPr>
          <a:xfrm>
            <a:off x="996215" y="2651191"/>
            <a:ext cx="3686476" cy="319615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dirty="0"/>
              <a:t>…</a:t>
            </a:r>
          </a:p>
          <a:p>
            <a:r>
              <a:rPr lang="en-US" dirty="0"/>
              <a:t>…</a:t>
            </a:r>
          </a:p>
          <a:p>
            <a:r>
              <a:rPr lang="en-US" dirty="0"/>
              <a:t>…</a:t>
            </a:r>
          </a:p>
          <a:p>
            <a:r>
              <a:rPr lang="en-US" dirty="0"/>
              <a:t>…</a:t>
            </a:r>
          </a:p>
          <a:p>
            <a:endParaRPr lang="en-US" dirty="0"/>
          </a:p>
          <a:p>
            <a:r>
              <a:rPr lang="en-US" dirty="0"/>
              <a:t>…</a:t>
            </a:r>
          </a:p>
          <a:p>
            <a:r>
              <a:rPr lang="en-US" dirty="0"/>
              <a:t>…</a:t>
            </a:r>
          </a:p>
          <a:p>
            <a:r>
              <a:rPr lang="en-US" dirty="0"/>
              <a:t>…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5E52CCC-0E81-4BC6-8763-3095E7DDA73F}"/>
              </a:ext>
            </a:extLst>
          </p:cNvPr>
          <p:cNvSpPr/>
          <p:nvPr/>
        </p:nvSpPr>
        <p:spPr>
          <a:xfrm>
            <a:off x="996215" y="2170497"/>
            <a:ext cx="919212" cy="29357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Transfer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516CF1A-7124-40F6-B4F7-BD3F261B6E22}"/>
              </a:ext>
            </a:extLst>
          </p:cNvPr>
          <p:cNvSpPr/>
          <p:nvPr/>
        </p:nvSpPr>
        <p:spPr>
          <a:xfrm>
            <a:off x="2026118" y="2170497"/>
            <a:ext cx="919212" cy="29357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Correct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6FC9515-D104-47E9-8AFA-2A5832510495}"/>
              </a:ext>
            </a:extLst>
          </p:cNvPr>
          <p:cNvSpPr/>
          <p:nvPr/>
        </p:nvSpPr>
        <p:spPr>
          <a:xfrm>
            <a:off x="3084897" y="2172903"/>
            <a:ext cx="919212" cy="29357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Schedule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FEA8E3F-68E3-45CA-B7E8-88D9AA7B7A75}"/>
              </a:ext>
            </a:extLst>
          </p:cNvPr>
          <p:cNvSpPr/>
          <p:nvPr/>
        </p:nvSpPr>
        <p:spPr>
          <a:xfrm>
            <a:off x="6213107" y="1454410"/>
            <a:ext cx="5539339" cy="1620403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b"/>
          <a:lstStyle/>
          <a:p>
            <a:r>
              <a:rPr lang="en-US" dirty="0"/>
              <a:t>Transfer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C09DB31-B60E-404A-AA95-9D61025BB4DA}"/>
              </a:ext>
            </a:extLst>
          </p:cNvPr>
          <p:cNvSpPr/>
          <p:nvPr/>
        </p:nvSpPr>
        <p:spPr>
          <a:xfrm>
            <a:off x="6482615" y="1662622"/>
            <a:ext cx="1304223" cy="103680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Request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8A3F066-F6D8-4810-8901-63023978E08F}"/>
              </a:ext>
            </a:extLst>
          </p:cNvPr>
          <p:cNvSpPr/>
          <p:nvPr/>
        </p:nvSpPr>
        <p:spPr>
          <a:xfrm>
            <a:off x="8357937" y="1657807"/>
            <a:ext cx="1304223" cy="103680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Handler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5B45023-4464-4EA1-87F3-FDD039E61E3A}"/>
              </a:ext>
            </a:extLst>
          </p:cNvPr>
          <p:cNvSpPr/>
          <p:nvPr/>
        </p:nvSpPr>
        <p:spPr>
          <a:xfrm>
            <a:off x="10233260" y="1657808"/>
            <a:ext cx="1304223" cy="103680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Response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E26603E-5D88-49F3-B8AA-E00D906594F3}"/>
              </a:ext>
            </a:extLst>
          </p:cNvPr>
          <p:cNvCxnSpPr>
            <a:stCxn id="10" idx="3"/>
            <a:endCxn id="11" idx="1"/>
          </p:cNvCxnSpPr>
          <p:nvPr/>
        </p:nvCxnSpPr>
        <p:spPr>
          <a:xfrm flipV="1">
            <a:off x="7786838" y="2176210"/>
            <a:ext cx="571099" cy="4815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0DF3A3D-B7A4-4AB6-83DE-5B652ECB9D4D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>
            <a:off x="9662160" y="2176210"/>
            <a:ext cx="571100" cy="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45985498-012C-4268-8C8E-FCFC580F15DA}"/>
              </a:ext>
            </a:extLst>
          </p:cNvPr>
          <p:cNvSpPr/>
          <p:nvPr/>
        </p:nvSpPr>
        <p:spPr>
          <a:xfrm>
            <a:off x="6213107" y="3317264"/>
            <a:ext cx="5539339" cy="162040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r>
              <a:rPr lang="en-US" dirty="0"/>
              <a:t>Correct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63169CB-17F3-4A42-87CC-43379162118D}"/>
              </a:ext>
            </a:extLst>
          </p:cNvPr>
          <p:cNvSpPr/>
          <p:nvPr/>
        </p:nvSpPr>
        <p:spPr>
          <a:xfrm>
            <a:off x="6482615" y="3525476"/>
            <a:ext cx="1304223" cy="103680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Request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C1C3B95-CE2F-453A-876A-D8438891417A}"/>
              </a:ext>
            </a:extLst>
          </p:cNvPr>
          <p:cNvSpPr/>
          <p:nvPr/>
        </p:nvSpPr>
        <p:spPr>
          <a:xfrm>
            <a:off x="8357937" y="3520661"/>
            <a:ext cx="1304223" cy="103680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Handler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7592403-9EA7-4613-856D-74CB7D56E558}"/>
              </a:ext>
            </a:extLst>
          </p:cNvPr>
          <p:cNvSpPr/>
          <p:nvPr/>
        </p:nvSpPr>
        <p:spPr>
          <a:xfrm>
            <a:off x="10233260" y="3520662"/>
            <a:ext cx="1304223" cy="103680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Response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2DC8FCC-01A9-4726-AA65-434DC0C45281}"/>
              </a:ext>
            </a:extLst>
          </p:cNvPr>
          <p:cNvCxnSpPr>
            <a:stCxn id="19" idx="3"/>
            <a:endCxn id="20" idx="1"/>
          </p:cNvCxnSpPr>
          <p:nvPr/>
        </p:nvCxnSpPr>
        <p:spPr>
          <a:xfrm flipV="1">
            <a:off x="7786838" y="4039064"/>
            <a:ext cx="571099" cy="4815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497435E-A60E-424E-9FFF-8AD792E99523}"/>
              </a:ext>
            </a:extLst>
          </p:cNvPr>
          <p:cNvCxnSpPr>
            <a:cxnSpLocks/>
            <a:stCxn id="20" idx="3"/>
            <a:endCxn id="21" idx="1"/>
          </p:cNvCxnSpPr>
          <p:nvPr/>
        </p:nvCxnSpPr>
        <p:spPr>
          <a:xfrm>
            <a:off x="9662160" y="4039064"/>
            <a:ext cx="571100" cy="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20BC4CD8-5DBC-4B2B-BAC8-D30D16B3FC7F}"/>
              </a:ext>
            </a:extLst>
          </p:cNvPr>
          <p:cNvSpPr/>
          <p:nvPr/>
        </p:nvSpPr>
        <p:spPr>
          <a:xfrm>
            <a:off x="6213107" y="5180118"/>
            <a:ext cx="5539339" cy="1620403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b"/>
          <a:lstStyle/>
          <a:p>
            <a:r>
              <a:rPr lang="en-US" dirty="0"/>
              <a:t>Schedule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117E964-7ED6-497E-9841-1CCA1C8CE730}"/>
              </a:ext>
            </a:extLst>
          </p:cNvPr>
          <p:cNvSpPr/>
          <p:nvPr/>
        </p:nvSpPr>
        <p:spPr>
          <a:xfrm>
            <a:off x="6482615" y="5388330"/>
            <a:ext cx="1304223" cy="103680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Request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8BB44A4-9221-414B-BBC2-297F3C041583}"/>
              </a:ext>
            </a:extLst>
          </p:cNvPr>
          <p:cNvSpPr/>
          <p:nvPr/>
        </p:nvSpPr>
        <p:spPr>
          <a:xfrm>
            <a:off x="8357937" y="5383515"/>
            <a:ext cx="1304223" cy="103680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Handler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C50CA7A-7C71-4BC5-9550-F6B824941339}"/>
              </a:ext>
            </a:extLst>
          </p:cNvPr>
          <p:cNvSpPr/>
          <p:nvPr/>
        </p:nvSpPr>
        <p:spPr>
          <a:xfrm>
            <a:off x="10233260" y="5383516"/>
            <a:ext cx="1304223" cy="103680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Response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682457B-039B-46AE-AA98-38E33185DDE7}"/>
              </a:ext>
            </a:extLst>
          </p:cNvPr>
          <p:cNvCxnSpPr>
            <a:stCxn id="25" idx="3"/>
            <a:endCxn id="26" idx="1"/>
          </p:cNvCxnSpPr>
          <p:nvPr/>
        </p:nvCxnSpPr>
        <p:spPr>
          <a:xfrm flipV="1">
            <a:off x="7786838" y="5901918"/>
            <a:ext cx="571099" cy="4815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EE70471-6DC3-4125-B6E6-6FADBAB4604D}"/>
              </a:ext>
            </a:extLst>
          </p:cNvPr>
          <p:cNvCxnSpPr>
            <a:cxnSpLocks/>
            <a:stCxn id="26" idx="3"/>
            <a:endCxn id="27" idx="1"/>
          </p:cNvCxnSpPr>
          <p:nvPr/>
        </p:nvCxnSpPr>
        <p:spPr>
          <a:xfrm>
            <a:off x="9662160" y="5901918"/>
            <a:ext cx="571100" cy="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9578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8" grpId="0" animBg="1"/>
      <p:bldP spid="19" grpId="0" animBg="1"/>
      <p:bldP spid="20" grpId="0" animBg="1"/>
      <p:bldP spid="21" grpId="0" animBg="1"/>
      <p:bldP spid="24" grpId="0" animBg="1"/>
      <p:bldP spid="25" grpId="0" animBg="1"/>
      <p:bldP spid="26" grpId="0" animBg="1"/>
      <p:bldP spid="27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D414E36-107D-4B3A-93A5-F1089FA11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Command Responses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19D4E1-5993-4232-B85C-2DEEE84853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ADCE93-B077-4550-833E-DE0525AAF223}"/>
              </a:ext>
            </a:extLst>
          </p:cNvPr>
          <p:cNvSpPr/>
          <p:nvPr/>
        </p:nvSpPr>
        <p:spPr>
          <a:xfrm>
            <a:off x="838200" y="2608447"/>
            <a:ext cx="2545882" cy="20598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Command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D2AC857-27DF-4E42-9970-35CF04FEB4F8}"/>
              </a:ext>
            </a:extLst>
          </p:cNvPr>
          <p:cNvSpPr/>
          <p:nvPr/>
        </p:nvSpPr>
        <p:spPr>
          <a:xfrm>
            <a:off x="4765308" y="2608447"/>
            <a:ext cx="2545882" cy="205980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Handler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1A54951-8D6C-4CBE-B465-0EB78F2C4367}"/>
              </a:ext>
            </a:extLst>
          </p:cNvPr>
          <p:cNvSpPr/>
          <p:nvPr/>
        </p:nvSpPr>
        <p:spPr>
          <a:xfrm>
            <a:off x="8692416" y="2608447"/>
            <a:ext cx="2545882" cy="205980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Response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7260612-32B5-4F22-869F-F67417DA2F66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3384082" y="3638350"/>
            <a:ext cx="1381226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BD8F564-BA29-4A46-8EE5-CED6006C78C4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7311190" y="3638350"/>
            <a:ext cx="1381226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4891F02C-B8FA-42EF-BF42-A49A245CFAD4}"/>
              </a:ext>
            </a:extLst>
          </p:cNvPr>
          <p:cNvSpPr/>
          <p:nvPr/>
        </p:nvSpPr>
        <p:spPr>
          <a:xfrm>
            <a:off x="8355531" y="2233061"/>
            <a:ext cx="3219651" cy="2810577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304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40370C6-1691-4FB2-9065-7F0D73240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Purported Benefits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3B4F8E-97F0-4BD0-A6D4-0ABFFA8FBC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Independent of frameworks</a:t>
            </a:r>
          </a:p>
          <a:p>
            <a:endParaRPr lang="en-US" dirty="0"/>
          </a:p>
          <a:p>
            <a:r>
              <a:rPr lang="en-US" dirty="0"/>
              <a:t>Testable</a:t>
            </a:r>
          </a:p>
          <a:p>
            <a:endParaRPr lang="en-US" dirty="0"/>
          </a:p>
          <a:p>
            <a:r>
              <a:rPr lang="en-US" dirty="0"/>
              <a:t>Independent of UI</a:t>
            </a:r>
          </a:p>
          <a:p>
            <a:endParaRPr lang="en-US" dirty="0"/>
          </a:p>
          <a:p>
            <a:r>
              <a:rPr lang="en-US" dirty="0"/>
              <a:t>Independent of database</a:t>
            </a:r>
          </a:p>
          <a:p>
            <a:endParaRPr lang="en-US" dirty="0"/>
          </a:p>
          <a:p>
            <a:r>
              <a:rPr lang="en-US" dirty="0"/>
              <a:t>Independent of outside dependencies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85815BC-3BD0-41F4-BA36-884C10281E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637418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D414E36-107D-4B3A-93A5-F1089FA11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Void Response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19D4E1-5993-4232-B85C-2DEEE84853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ADCE93-B077-4550-833E-DE0525AAF223}"/>
              </a:ext>
            </a:extLst>
          </p:cNvPr>
          <p:cNvSpPr/>
          <p:nvPr/>
        </p:nvSpPr>
        <p:spPr>
          <a:xfrm>
            <a:off x="838200" y="2608447"/>
            <a:ext cx="2545882" cy="20598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Command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D2AC857-27DF-4E42-9970-35CF04FEB4F8}"/>
              </a:ext>
            </a:extLst>
          </p:cNvPr>
          <p:cNvSpPr/>
          <p:nvPr/>
        </p:nvSpPr>
        <p:spPr>
          <a:xfrm>
            <a:off x="4765308" y="2608447"/>
            <a:ext cx="2545882" cy="205980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Handler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7260612-32B5-4F22-869F-F67417DA2F66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3384082" y="3638350"/>
            <a:ext cx="1381226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BD8F564-BA29-4A46-8EE5-CED6006C78C4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7311190" y="3638350"/>
            <a:ext cx="1381226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4891F02C-B8FA-42EF-BF42-A49A245CFAD4}"/>
              </a:ext>
            </a:extLst>
          </p:cNvPr>
          <p:cNvSpPr/>
          <p:nvPr/>
        </p:nvSpPr>
        <p:spPr>
          <a:xfrm>
            <a:off x="8355531" y="2233061"/>
            <a:ext cx="3219651" cy="2810577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0A5AD4E-F2D5-42D9-A69F-7FF698DCA330}"/>
              </a:ext>
            </a:extLst>
          </p:cNvPr>
          <p:cNvSpPr txBox="1"/>
          <p:nvPr/>
        </p:nvSpPr>
        <p:spPr>
          <a:xfrm>
            <a:off x="1061987" y="4739949"/>
            <a:ext cx="20983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IRequest</a:t>
            </a:r>
          </a:p>
        </p:txBody>
      </p:sp>
    </p:spTree>
    <p:extLst>
      <p:ext uri="{BB962C8B-B14F-4D97-AF65-F5344CB8AC3E}">
        <p14:creationId xmlns:p14="http://schemas.microsoft.com/office/powerpoint/2010/main" val="181766941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D414E36-107D-4B3A-93A5-F1089FA11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Command Result Response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19D4E1-5993-4232-B85C-2DEEE84853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ADCE93-B077-4550-833E-DE0525AAF223}"/>
              </a:ext>
            </a:extLst>
          </p:cNvPr>
          <p:cNvSpPr/>
          <p:nvPr/>
        </p:nvSpPr>
        <p:spPr>
          <a:xfrm>
            <a:off x="838200" y="2608447"/>
            <a:ext cx="2545882" cy="20598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Command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D2AC857-27DF-4E42-9970-35CF04FEB4F8}"/>
              </a:ext>
            </a:extLst>
          </p:cNvPr>
          <p:cNvSpPr/>
          <p:nvPr/>
        </p:nvSpPr>
        <p:spPr>
          <a:xfrm>
            <a:off x="4765308" y="2608447"/>
            <a:ext cx="2545882" cy="205980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Handler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1A54951-8D6C-4CBE-B465-0EB78F2C4367}"/>
              </a:ext>
            </a:extLst>
          </p:cNvPr>
          <p:cNvSpPr/>
          <p:nvPr/>
        </p:nvSpPr>
        <p:spPr>
          <a:xfrm>
            <a:off x="8692416" y="2608447"/>
            <a:ext cx="2545882" cy="205980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T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7260612-32B5-4F22-869F-F67417DA2F66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3384082" y="3638350"/>
            <a:ext cx="1381226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BD8F564-BA29-4A46-8EE5-CED6006C78C4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7311190" y="3638350"/>
            <a:ext cx="1381226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4891F02C-B8FA-42EF-BF42-A49A245CFAD4}"/>
              </a:ext>
            </a:extLst>
          </p:cNvPr>
          <p:cNvSpPr/>
          <p:nvPr/>
        </p:nvSpPr>
        <p:spPr>
          <a:xfrm>
            <a:off x="8355531" y="2233061"/>
            <a:ext cx="3219651" cy="2810577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D55CA70-E454-4AF2-AA64-6DCA954A08D8}"/>
              </a:ext>
            </a:extLst>
          </p:cNvPr>
          <p:cNvSpPr txBox="1"/>
          <p:nvPr/>
        </p:nvSpPr>
        <p:spPr>
          <a:xfrm>
            <a:off x="879509" y="4725511"/>
            <a:ext cx="24632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IRequest&lt;T&gt;</a:t>
            </a:r>
          </a:p>
        </p:txBody>
      </p:sp>
    </p:spTree>
    <p:extLst>
      <p:ext uri="{BB962C8B-B14F-4D97-AF65-F5344CB8AC3E}">
        <p14:creationId xmlns:p14="http://schemas.microsoft.com/office/powerpoint/2010/main" val="167897704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D414E36-107D-4B3A-93A5-F1089FA11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Success/Fail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19D4E1-5993-4232-B85C-2DEEE84853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ADCE93-B077-4550-833E-DE0525AAF223}"/>
              </a:ext>
            </a:extLst>
          </p:cNvPr>
          <p:cNvSpPr/>
          <p:nvPr/>
        </p:nvSpPr>
        <p:spPr>
          <a:xfrm>
            <a:off x="838200" y="2608447"/>
            <a:ext cx="2545882" cy="20598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Command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D2AC857-27DF-4E42-9970-35CF04FEB4F8}"/>
              </a:ext>
            </a:extLst>
          </p:cNvPr>
          <p:cNvSpPr/>
          <p:nvPr/>
        </p:nvSpPr>
        <p:spPr>
          <a:xfrm>
            <a:off x="4765308" y="2608447"/>
            <a:ext cx="2545882" cy="205980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Handler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1A54951-8D6C-4CBE-B465-0EB78F2C4367}"/>
              </a:ext>
            </a:extLst>
          </p:cNvPr>
          <p:cNvSpPr/>
          <p:nvPr/>
        </p:nvSpPr>
        <p:spPr>
          <a:xfrm>
            <a:off x="8692416" y="2608447"/>
            <a:ext cx="2545882" cy="205980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true/</a:t>
            </a:r>
          </a:p>
          <a:p>
            <a:pPr algn="ctr"/>
            <a:r>
              <a:rPr lang="en-US" sz="3200" dirty="0"/>
              <a:t>false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7260612-32B5-4F22-869F-F67417DA2F66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3384082" y="3638350"/>
            <a:ext cx="1381226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BD8F564-BA29-4A46-8EE5-CED6006C78C4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7311190" y="3638350"/>
            <a:ext cx="1381226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4891F02C-B8FA-42EF-BF42-A49A245CFAD4}"/>
              </a:ext>
            </a:extLst>
          </p:cNvPr>
          <p:cNvSpPr/>
          <p:nvPr/>
        </p:nvSpPr>
        <p:spPr>
          <a:xfrm>
            <a:off x="8355531" y="2233061"/>
            <a:ext cx="3219651" cy="2810577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D55CA70-E454-4AF2-AA64-6DCA954A08D8}"/>
              </a:ext>
            </a:extLst>
          </p:cNvPr>
          <p:cNvSpPr txBox="1"/>
          <p:nvPr/>
        </p:nvSpPr>
        <p:spPr>
          <a:xfrm>
            <a:off x="667752" y="4721538"/>
            <a:ext cx="28867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IRequest&lt;bool&gt;</a:t>
            </a:r>
          </a:p>
        </p:txBody>
      </p:sp>
    </p:spTree>
    <p:extLst>
      <p:ext uri="{BB962C8B-B14F-4D97-AF65-F5344CB8AC3E}">
        <p14:creationId xmlns:p14="http://schemas.microsoft.com/office/powerpoint/2010/main" val="239748260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D414E36-107D-4B3A-93A5-F1089FA11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19D4E1-5993-4232-B85C-2DEEE84853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ADCE93-B077-4550-833E-DE0525AAF223}"/>
              </a:ext>
            </a:extLst>
          </p:cNvPr>
          <p:cNvSpPr/>
          <p:nvPr/>
        </p:nvSpPr>
        <p:spPr>
          <a:xfrm>
            <a:off x="838200" y="2608447"/>
            <a:ext cx="2545882" cy="20598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Create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D2AC857-27DF-4E42-9970-35CF04FEB4F8}"/>
              </a:ext>
            </a:extLst>
          </p:cNvPr>
          <p:cNvSpPr/>
          <p:nvPr/>
        </p:nvSpPr>
        <p:spPr>
          <a:xfrm>
            <a:off x="4765308" y="2608447"/>
            <a:ext cx="2545882" cy="205980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Handler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1A54951-8D6C-4CBE-B465-0EB78F2C4367}"/>
              </a:ext>
            </a:extLst>
          </p:cNvPr>
          <p:cNvSpPr/>
          <p:nvPr/>
        </p:nvSpPr>
        <p:spPr>
          <a:xfrm>
            <a:off x="8692416" y="2608447"/>
            <a:ext cx="2545882" cy="205980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Id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7260612-32B5-4F22-869F-F67417DA2F66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3384082" y="3638350"/>
            <a:ext cx="1381226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BD8F564-BA29-4A46-8EE5-CED6006C78C4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7311190" y="3638350"/>
            <a:ext cx="1381226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4891F02C-B8FA-42EF-BF42-A49A245CFAD4}"/>
              </a:ext>
            </a:extLst>
          </p:cNvPr>
          <p:cNvSpPr/>
          <p:nvPr/>
        </p:nvSpPr>
        <p:spPr>
          <a:xfrm>
            <a:off x="8355531" y="2233061"/>
            <a:ext cx="3219651" cy="2810577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D55CA70-E454-4AF2-AA64-6DCA954A08D8}"/>
              </a:ext>
            </a:extLst>
          </p:cNvPr>
          <p:cNvSpPr txBox="1"/>
          <p:nvPr/>
        </p:nvSpPr>
        <p:spPr>
          <a:xfrm>
            <a:off x="616818" y="4721538"/>
            <a:ext cx="2935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IRequest&lt;</a:t>
            </a:r>
            <a:r>
              <a:rPr lang="en-US" sz="2400" dirty="0" err="1"/>
              <a:t>Guid</a:t>
            </a:r>
            <a:r>
              <a:rPr lang="en-US" sz="2400" dirty="0"/>
              <a:t>&gt;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E3A524-6FE4-4153-B490-2FE2BE6F63F4}"/>
              </a:ext>
            </a:extLst>
          </p:cNvPr>
          <p:cNvSpPr txBox="1"/>
          <p:nvPr/>
        </p:nvSpPr>
        <p:spPr>
          <a:xfrm>
            <a:off x="7999396" y="5284616"/>
            <a:ext cx="39319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302 Found</a:t>
            </a:r>
          </a:p>
          <a:p>
            <a:r>
              <a:rPr lang="en-US" dirty="0"/>
              <a:t>/orders/081bcba7-89ff-4a41-af90-ded095160b99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FE6F9E0-74F6-42C2-B718-7517519AB3BF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 flipH="1">
            <a:off x="9965356" y="4668253"/>
            <a:ext cx="1" cy="616363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626016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1F132-00E8-464E-97B5-BB32886AD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Complex Response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6A2BF5-0D0B-425F-B3E9-2D7FF9BE25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C810A4-BDEB-4FE5-84F2-5FE6AA0DBE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7369" y="1690688"/>
            <a:ext cx="6937262" cy="5149806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59478D1-054F-4861-BE73-A0401EE4A38C}"/>
              </a:ext>
            </a:extLst>
          </p:cNvPr>
          <p:cNvCxnSpPr>
            <a:cxnSpLocks/>
          </p:cNvCxnSpPr>
          <p:nvPr/>
        </p:nvCxnSpPr>
        <p:spPr>
          <a:xfrm>
            <a:off x="1900989" y="3768291"/>
            <a:ext cx="967339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BA963DB-17C2-4263-8EC3-9F4F231E39E6}"/>
              </a:ext>
            </a:extLst>
          </p:cNvPr>
          <p:cNvCxnSpPr>
            <a:cxnSpLocks/>
          </p:cNvCxnSpPr>
          <p:nvPr/>
        </p:nvCxnSpPr>
        <p:spPr>
          <a:xfrm>
            <a:off x="1900989" y="4026825"/>
            <a:ext cx="967339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0F32E70-D599-4F99-81C7-1D8F9EEF19AC}"/>
              </a:ext>
            </a:extLst>
          </p:cNvPr>
          <p:cNvCxnSpPr>
            <a:cxnSpLocks/>
          </p:cNvCxnSpPr>
          <p:nvPr/>
        </p:nvCxnSpPr>
        <p:spPr>
          <a:xfrm>
            <a:off x="1900989" y="4271638"/>
            <a:ext cx="967339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8727942-0838-47BF-B0E2-43B3DB10A189}"/>
              </a:ext>
            </a:extLst>
          </p:cNvPr>
          <p:cNvCxnSpPr>
            <a:cxnSpLocks/>
          </p:cNvCxnSpPr>
          <p:nvPr/>
        </p:nvCxnSpPr>
        <p:spPr>
          <a:xfrm>
            <a:off x="1900989" y="6228519"/>
            <a:ext cx="967339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3616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7E0DBD-70B1-4335-B175-5650B4498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Command/Query Duality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CBC4E7-4152-44DA-BF4B-9B1BAA9109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93C446-9C6B-4BE8-9195-52BA5C63FA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3224" y="1513853"/>
            <a:ext cx="8265552" cy="4979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6739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D414E36-107D-4B3A-93A5-F1089FA11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Command Handlers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19D4E1-5993-4232-B85C-2DEEE84853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ADCE93-B077-4550-833E-DE0525AAF223}"/>
              </a:ext>
            </a:extLst>
          </p:cNvPr>
          <p:cNvSpPr/>
          <p:nvPr/>
        </p:nvSpPr>
        <p:spPr>
          <a:xfrm>
            <a:off x="838200" y="2608447"/>
            <a:ext cx="2545882" cy="20598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Command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D2AC857-27DF-4E42-9970-35CF04FEB4F8}"/>
              </a:ext>
            </a:extLst>
          </p:cNvPr>
          <p:cNvSpPr/>
          <p:nvPr/>
        </p:nvSpPr>
        <p:spPr>
          <a:xfrm>
            <a:off x="4765308" y="2608447"/>
            <a:ext cx="2545882" cy="205980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Handler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1A54951-8D6C-4CBE-B465-0EB78F2C4367}"/>
              </a:ext>
            </a:extLst>
          </p:cNvPr>
          <p:cNvSpPr/>
          <p:nvPr/>
        </p:nvSpPr>
        <p:spPr>
          <a:xfrm>
            <a:off x="8692416" y="2608447"/>
            <a:ext cx="2545882" cy="205980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Response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7260612-32B5-4F22-869F-F67417DA2F66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3384082" y="3638350"/>
            <a:ext cx="1381226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BD8F564-BA29-4A46-8EE5-CED6006C78C4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7311190" y="3638350"/>
            <a:ext cx="1381226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4891F02C-B8FA-42EF-BF42-A49A245CFAD4}"/>
              </a:ext>
            </a:extLst>
          </p:cNvPr>
          <p:cNvSpPr/>
          <p:nvPr/>
        </p:nvSpPr>
        <p:spPr>
          <a:xfrm>
            <a:off x="4428424" y="2233061"/>
            <a:ext cx="3219651" cy="2810577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23836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87FD0-A8F1-4DBB-BBBA-044C28B07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Procedural Beginnings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98BA0E-DE2F-4879-8308-4E0287575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8C9BB3-14C3-463A-BC8C-E6A2BF52CB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7596" y="2620417"/>
            <a:ext cx="9756808" cy="2745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73199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7E348-7BF4-45F6-92F2-8A1136CC1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 with no abstractions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08DC1D2-E395-4401-8726-AD28DD1E72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9C6976-42CD-4A60-BE84-92C65E2B21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4006" y="1935894"/>
            <a:ext cx="9443987" cy="3641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05001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776859-6EEF-4063-BB11-560F4A2858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B40EB7-2E1B-4E8C-BA46-FCC8C14B9A0D}"/>
              </a:ext>
            </a:extLst>
          </p:cNvPr>
          <p:cNvSpPr txBox="1"/>
          <p:nvPr/>
        </p:nvSpPr>
        <p:spPr>
          <a:xfrm>
            <a:off x="1835584" y="2644170"/>
            <a:ext cx="852083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dirty="0"/>
              <a:t>Complexity?</a:t>
            </a:r>
          </a:p>
        </p:txBody>
      </p:sp>
    </p:spTree>
    <p:extLst>
      <p:ext uri="{BB962C8B-B14F-4D97-AF65-F5344CB8AC3E}">
        <p14:creationId xmlns:p14="http://schemas.microsoft.com/office/powerpoint/2010/main" val="5591953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DACA0C-8C27-46FE-AF25-073C61D05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Verdict: False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7312A8-15FF-4C97-AAFD-823B943DF2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993F2C-A474-4D96-A903-236D19D4F5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209153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776859-6EEF-4063-BB11-560F4A2858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B40EB7-2E1B-4E8C-BA46-FCC8C14B9A0D}"/>
              </a:ext>
            </a:extLst>
          </p:cNvPr>
          <p:cNvSpPr txBox="1"/>
          <p:nvPr/>
        </p:nvSpPr>
        <p:spPr>
          <a:xfrm>
            <a:off x="2763253" y="1722922"/>
            <a:ext cx="666549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dirty="0"/>
              <a:t>Don't Panic!</a:t>
            </a:r>
          </a:p>
        </p:txBody>
      </p:sp>
    </p:spTree>
    <p:extLst>
      <p:ext uri="{BB962C8B-B14F-4D97-AF65-F5344CB8AC3E}">
        <p14:creationId xmlns:p14="http://schemas.microsoft.com/office/powerpoint/2010/main" val="256963633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776859-6EEF-4063-BB11-560F4A2858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B40EB7-2E1B-4E8C-BA46-FCC8C14B9A0D}"/>
              </a:ext>
            </a:extLst>
          </p:cNvPr>
          <p:cNvSpPr txBox="1"/>
          <p:nvPr/>
        </p:nvSpPr>
        <p:spPr>
          <a:xfrm>
            <a:off x="2763253" y="933650"/>
            <a:ext cx="666549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dirty="0">
                <a:solidFill>
                  <a:srgbClr val="FF0000"/>
                </a:solidFill>
              </a:rPr>
              <a:t>Red</a:t>
            </a:r>
          </a:p>
          <a:p>
            <a:pPr algn="ctr"/>
            <a:r>
              <a:rPr lang="en-US" sz="9600" dirty="0">
                <a:solidFill>
                  <a:srgbClr val="00B050"/>
                </a:solidFill>
              </a:rPr>
              <a:t>Green</a:t>
            </a:r>
          </a:p>
          <a:p>
            <a:pPr algn="ctr"/>
            <a:r>
              <a:rPr lang="en-US" sz="9600" dirty="0">
                <a:solidFill>
                  <a:srgbClr val="00B0F0"/>
                </a:solidFill>
              </a:rPr>
              <a:t>Refactor</a:t>
            </a:r>
          </a:p>
        </p:txBody>
      </p:sp>
    </p:spTree>
    <p:extLst>
      <p:ext uri="{BB962C8B-B14F-4D97-AF65-F5344CB8AC3E}">
        <p14:creationId xmlns:p14="http://schemas.microsoft.com/office/powerpoint/2010/main" val="425667681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1E28278-E8AE-4783-948C-F39C4A768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Smells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855C24-A666-45D7-9D1E-7B974AA576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BD98A3-1148-41F2-967A-B68B9BDCEB98}"/>
              </a:ext>
            </a:extLst>
          </p:cNvPr>
          <p:cNvSpPr txBox="1"/>
          <p:nvPr/>
        </p:nvSpPr>
        <p:spPr>
          <a:xfrm>
            <a:off x="1121343" y="2189747"/>
            <a:ext cx="29790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Large Class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A24FD3-CCDD-4914-89DC-3B47D9642969}"/>
              </a:ext>
            </a:extLst>
          </p:cNvPr>
          <p:cNvSpPr txBox="1"/>
          <p:nvPr/>
        </p:nvSpPr>
        <p:spPr>
          <a:xfrm>
            <a:off x="1121342" y="4459705"/>
            <a:ext cx="29790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Long Method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7CD266-DB04-4AED-9036-4221459F5C62}"/>
              </a:ext>
            </a:extLst>
          </p:cNvPr>
          <p:cNvSpPr txBox="1"/>
          <p:nvPr/>
        </p:nvSpPr>
        <p:spPr>
          <a:xfrm>
            <a:off x="6761748" y="2082265"/>
            <a:ext cx="4981073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Extract Class</a:t>
            </a:r>
          </a:p>
          <a:p>
            <a:r>
              <a:rPr lang="en-US" sz="2800" dirty="0"/>
              <a:t>Extract Subclass</a:t>
            </a:r>
          </a:p>
          <a:p>
            <a:r>
              <a:rPr lang="en-US" sz="2800" dirty="0"/>
              <a:t>Extract Interface</a:t>
            </a:r>
          </a:p>
          <a:p>
            <a:r>
              <a:rPr lang="en-US" sz="2800" dirty="0"/>
              <a:t>Replace Method</a:t>
            </a:r>
          </a:p>
          <a:p>
            <a:r>
              <a:rPr lang="en-US" sz="2800" dirty="0"/>
              <a:t>  with Method Object</a:t>
            </a:r>
          </a:p>
          <a:p>
            <a:r>
              <a:rPr lang="en-US" sz="2800" b="1" dirty="0"/>
              <a:t>Compose Method</a:t>
            </a:r>
          </a:p>
          <a:p>
            <a:r>
              <a:rPr lang="en-US" sz="2800" b="1" dirty="0"/>
              <a:t>Extract Method</a:t>
            </a:r>
          </a:p>
          <a:p>
            <a:r>
              <a:rPr lang="en-US" sz="2800" b="1" dirty="0"/>
              <a:t>Move Method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336D703-960A-4B79-9367-58D88F000644}"/>
              </a:ext>
            </a:extLst>
          </p:cNvPr>
          <p:cNvCxnSpPr/>
          <p:nvPr/>
        </p:nvCxnSpPr>
        <p:spPr>
          <a:xfrm>
            <a:off x="4687503" y="3599848"/>
            <a:ext cx="1448602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6" name="Picture 2" descr="https://images-na.ssl-images-amazon.com/images/I/51ta2ZRmPeL._SX379_BO1,204,203,200_.jpg">
            <a:extLst>
              <a:ext uri="{FF2B5EF4-FFF2-40B4-BE49-F238E27FC236}">
                <a16:creationId xmlns:a16="http://schemas.microsoft.com/office/drawing/2014/main" id="{13B4D56E-D76E-4B61-8347-439C973FF0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5293" y="3888606"/>
            <a:ext cx="2051523" cy="2686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3908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7194F-6FA5-4ECF-B71C-11527DD82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Behavioral Smells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989DF0-C2BA-4714-9577-9F86F4372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BAFA933-EB0E-4F03-9771-6912748E5ABD}"/>
              </a:ext>
            </a:extLst>
          </p:cNvPr>
          <p:cNvSpPr txBox="1"/>
          <p:nvPr/>
        </p:nvSpPr>
        <p:spPr>
          <a:xfrm>
            <a:off x="992204" y="2345655"/>
            <a:ext cx="5178392" cy="33557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/>
              <a:t>Combinatorial Explosion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Conditional Complexity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Feature Envy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Inappropriate Intimacy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Duplicated Code</a:t>
            </a:r>
          </a:p>
          <a:p>
            <a:pPr>
              <a:lnSpc>
                <a:spcPct val="150000"/>
              </a:lnSpc>
            </a:pPr>
            <a:endParaRPr lang="en-US" sz="2400" dirty="0"/>
          </a:p>
        </p:txBody>
      </p:sp>
      <p:pic>
        <p:nvPicPr>
          <p:cNvPr id="2050" name="Picture 2" descr="https://images-na.ssl-images-amazon.com/images/I/515omKbeNTL._SX352_BO1,204,203,200_.jpg">
            <a:extLst>
              <a:ext uri="{FF2B5EF4-FFF2-40B4-BE49-F238E27FC236}">
                <a16:creationId xmlns:a16="http://schemas.microsoft.com/office/drawing/2014/main" id="{3BAFD5EB-122C-4C9F-A220-32248DD484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8203" y="2003827"/>
            <a:ext cx="2623115" cy="3697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200198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5DD2DB-59B5-4296-B670-7461A016C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Large Method!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6240071-A697-4D75-B510-3D62A032F7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DDEE216-72DC-4BA6-A7A0-8094471102C1}"/>
              </a:ext>
            </a:extLst>
          </p:cNvPr>
          <p:cNvSpPr/>
          <p:nvPr/>
        </p:nvSpPr>
        <p:spPr>
          <a:xfrm>
            <a:off x="1208773" y="1766235"/>
            <a:ext cx="2002054" cy="5293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Request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5EDE937-768C-439F-A033-264277870472}"/>
              </a:ext>
            </a:extLst>
          </p:cNvPr>
          <p:cNvSpPr/>
          <p:nvPr/>
        </p:nvSpPr>
        <p:spPr>
          <a:xfrm>
            <a:off x="1208773" y="2539465"/>
            <a:ext cx="2002054" cy="18260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Handler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874DC92-3429-42AF-9A87-DDF1D4102742}"/>
              </a:ext>
            </a:extLst>
          </p:cNvPr>
          <p:cNvSpPr/>
          <p:nvPr/>
        </p:nvSpPr>
        <p:spPr>
          <a:xfrm>
            <a:off x="1208773" y="4696541"/>
            <a:ext cx="2002054" cy="52035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Domain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4DA6B7-BF42-4FBB-9226-55A0AB66F54B}"/>
              </a:ext>
            </a:extLst>
          </p:cNvPr>
          <p:cNvSpPr/>
          <p:nvPr/>
        </p:nvSpPr>
        <p:spPr>
          <a:xfrm>
            <a:off x="1208773" y="5460734"/>
            <a:ext cx="2002054" cy="52938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Response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52EEBF8-74C9-47D3-9565-F5B2665E257E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>
          <a:xfrm>
            <a:off x="2209800" y="2295624"/>
            <a:ext cx="0" cy="243841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85E5275-915E-4653-A781-0DB50F9D92EE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>
            <a:off x="2209800" y="4365523"/>
            <a:ext cx="0" cy="331018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50E89C0-9EAD-4703-BD73-0BACF8B18C79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>
            <a:off x="2209800" y="5216893"/>
            <a:ext cx="0" cy="243841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2C47727-1F99-4664-8FF1-FF9CB3B96340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3210827" y="3452494"/>
            <a:ext cx="1923958" cy="502939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349E4A01-9CA8-4C59-8677-2522A10A3A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2035" y="1457998"/>
            <a:ext cx="4281519" cy="4748247"/>
          </a:xfrm>
          <a:prstGeom prst="rect">
            <a:avLst/>
          </a:prstGeom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617F4969-2BCE-42B0-A7F5-AAD61D498345}"/>
              </a:ext>
            </a:extLst>
          </p:cNvPr>
          <p:cNvSpPr/>
          <p:nvPr/>
        </p:nvSpPr>
        <p:spPr>
          <a:xfrm>
            <a:off x="5513390" y="3556644"/>
            <a:ext cx="3976471" cy="3680880"/>
          </a:xfrm>
          <a:prstGeom prst="roundRect">
            <a:avLst>
              <a:gd name="adj" fmla="val 7798"/>
            </a:avLst>
          </a:prstGeom>
          <a:noFill/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452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5DD2DB-59B5-4296-B670-7461A016C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Push Behavior Down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6240071-A697-4D75-B510-3D62A032F7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DDEE216-72DC-4BA6-A7A0-8094471102C1}"/>
              </a:ext>
            </a:extLst>
          </p:cNvPr>
          <p:cNvSpPr/>
          <p:nvPr/>
        </p:nvSpPr>
        <p:spPr>
          <a:xfrm>
            <a:off x="1208773" y="1766235"/>
            <a:ext cx="2002054" cy="5293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Request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5EDE937-768C-439F-A033-264277870472}"/>
              </a:ext>
            </a:extLst>
          </p:cNvPr>
          <p:cNvSpPr/>
          <p:nvPr/>
        </p:nvSpPr>
        <p:spPr>
          <a:xfrm>
            <a:off x="1208773" y="2539465"/>
            <a:ext cx="2002054" cy="52938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Handler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874DC92-3429-42AF-9A87-DDF1D4102742}"/>
              </a:ext>
            </a:extLst>
          </p:cNvPr>
          <p:cNvSpPr/>
          <p:nvPr/>
        </p:nvSpPr>
        <p:spPr>
          <a:xfrm>
            <a:off x="1208773" y="3312695"/>
            <a:ext cx="2002054" cy="190419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Domain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4DA6B7-BF42-4FBB-9226-55A0AB66F54B}"/>
              </a:ext>
            </a:extLst>
          </p:cNvPr>
          <p:cNvSpPr/>
          <p:nvPr/>
        </p:nvSpPr>
        <p:spPr>
          <a:xfrm>
            <a:off x="1208773" y="5460734"/>
            <a:ext cx="2002054" cy="52938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Response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52EEBF8-74C9-47D3-9565-F5B2665E257E}"/>
              </a:ext>
            </a:extLst>
          </p:cNvPr>
          <p:cNvCxnSpPr>
            <a:stCxn id="4" idx="2"/>
            <a:endCxn id="5" idx="0"/>
          </p:cNvCxnSpPr>
          <p:nvPr/>
        </p:nvCxnSpPr>
        <p:spPr>
          <a:xfrm>
            <a:off x="2209800" y="2295624"/>
            <a:ext cx="0" cy="243841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85E5275-915E-4653-A781-0DB50F9D92EE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>
            <a:off x="2209800" y="3068854"/>
            <a:ext cx="0" cy="243841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50E89C0-9EAD-4703-BD73-0BACF8B18C79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>
            <a:off x="2209800" y="5216893"/>
            <a:ext cx="0" cy="243841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C1E8C830-66F3-4319-B37E-6C20DAF38B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4785" y="1511166"/>
            <a:ext cx="6054575" cy="4888534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2C47727-1F99-4664-8FF1-FF9CB3B96340}"/>
              </a:ext>
            </a:extLst>
          </p:cNvPr>
          <p:cNvCxnSpPr>
            <a:cxnSpLocks/>
            <a:stCxn id="5" idx="3"/>
            <a:endCxn id="17" idx="1"/>
          </p:cNvCxnSpPr>
          <p:nvPr/>
        </p:nvCxnSpPr>
        <p:spPr>
          <a:xfrm>
            <a:off x="3210827" y="2804160"/>
            <a:ext cx="1923958" cy="1151273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FD7F68A-B9DA-4739-B398-EE9E66239B4C}"/>
              </a:ext>
            </a:extLst>
          </p:cNvPr>
          <p:cNvSpPr/>
          <p:nvPr/>
        </p:nvSpPr>
        <p:spPr>
          <a:xfrm>
            <a:off x="5248072" y="5092430"/>
            <a:ext cx="3526277" cy="418289"/>
          </a:xfrm>
          <a:prstGeom prst="roundRect">
            <a:avLst/>
          </a:prstGeom>
          <a:noFill/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655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5DD2DB-59B5-4296-B670-7461A016C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Smells (again)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6240071-A697-4D75-B510-3D62A032F7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DDEE216-72DC-4BA6-A7A0-8094471102C1}"/>
              </a:ext>
            </a:extLst>
          </p:cNvPr>
          <p:cNvSpPr/>
          <p:nvPr/>
        </p:nvSpPr>
        <p:spPr>
          <a:xfrm>
            <a:off x="1208773" y="1766235"/>
            <a:ext cx="2002054" cy="5293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Request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5EDE937-768C-439F-A033-264277870472}"/>
              </a:ext>
            </a:extLst>
          </p:cNvPr>
          <p:cNvSpPr/>
          <p:nvPr/>
        </p:nvSpPr>
        <p:spPr>
          <a:xfrm>
            <a:off x="1208773" y="2539465"/>
            <a:ext cx="2002054" cy="52938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Handler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874DC92-3429-42AF-9A87-DDF1D4102742}"/>
              </a:ext>
            </a:extLst>
          </p:cNvPr>
          <p:cNvSpPr/>
          <p:nvPr/>
        </p:nvSpPr>
        <p:spPr>
          <a:xfrm>
            <a:off x="1208773" y="3312695"/>
            <a:ext cx="2002054" cy="190419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Domain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4DA6B7-BF42-4FBB-9226-55A0AB66F54B}"/>
              </a:ext>
            </a:extLst>
          </p:cNvPr>
          <p:cNvSpPr/>
          <p:nvPr/>
        </p:nvSpPr>
        <p:spPr>
          <a:xfrm>
            <a:off x="1208773" y="5460734"/>
            <a:ext cx="2002054" cy="52938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Response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52EEBF8-74C9-47D3-9565-F5B2665E257E}"/>
              </a:ext>
            </a:extLst>
          </p:cNvPr>
          <p:cNvCxnSpPr>
            <a:stCxn id="4" idx="2"/>
            <a:endCxn id="5" idx="0"/>
          </p:cNvCxnSpPr>
          <p:nvPr/>
        </p:nvCxnSpPr>
        <p:spPr>
          <a:xfrm>
            <a:off x="2209800" y="2295624"/>
            <a:ext cx="0" cy="243841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85E5275-915E-4653-A781-0DB50F9D92EE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>
            <a:off x="2209800" y="3068854"/>
            <a:ext cx="0" cy="243841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50E89C0-9EAD-4703-BD73-0BACF8B18C79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>
            <a:off x="2209800" y="5216893"/>
            <a:ext cx="0" cy="243841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E5C9472-78FA-4EC8-8486-18A42DEC9396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3210827" y="3880994"/>
            <a:ext cx="1110915" cy="383800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AB49953F-92EA-46BE-B22D-A11AF49B24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1742" y="1690688"/>
            <a:ext cx="7205715" cy="4114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20463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5DD2DB-59B5-4296-B670-7461A016C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Refactored Toward Encapsulated Domain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6240071-A697-4D75-B510-3D62A032F7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DDEE216-72DC-4BA6-A7A0-8094471102C1}"/>
              </a:ext>
            </a:extLst>
          </p:cNvPr>
          <p:cNvSpPr/>
          <p:nvPr/>
        </p:nvSpPr>
        <p:spPr>
          <a:xfrm>
            <a:off x="1208773" y="1766235"/>
            <a:ext cx="2002054" cy="5293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Request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5EDE937-768C-439F-A033-264277870472}"/>
              </a:ext>
            </a:extLst>
          </p:cNvPr>
          <p:cNvSpPr/>
          <p:nvPr/>
        </p:nvSpPr>
        <p:spPr>
          <a:xfrm>
            <a:off x="1208773" y="2539465"/>
            <a:ext cx="2002054" cy="52938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Handler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874DC92-3429-42AF-9A87-DDF1D4102742}"/>
              </a:ext>
            </a:extLst>
          </p:cNvPr>
          <p:cNvSpPr/>
          <p:nvPr/>
        </p:nvSpPr>
        <p:spPr>
          <a:xfrm>
            <a:off x="1208773" y="3312695"/>
            <a:ext cx="2002054" cy="190419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Domain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4DA6B7-BF42-4FBB-9226-55A0AB66F54B}"/>
              </a:ext>
            </a:extLst>
          </p:cNvPr>
          <p:cNvSpPr/>
          <p:nvPr/>
        </p:nvSpPr>
        <p:spPr>
          <a:xfrm>
            <a:off x="1208773" y="5460734"/>
            <a:ext cx="2002054" cy="52938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Response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52EEBF8-74C9-47D3-9565-F5B2665E257E}"/>
              </a:ext>
            </a:extLst>
          </p:cNvPr>
          <p:cNvCxnSpPr>
            <a:stCxn id="4" idx="2"/>
            <a:endCxn id="5" idx="0"/>
          </p:cNvCxnSpPr>
          <p:nvPr/>
        </p:nvCxnSpPr>
        <p:spPr>
          <a:xfrm>
            <a:off x="2209800" y="2295624"/>
            <a:ext cx="0" cy="243841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85E5275-915E-4653-A781-0DB50F9D92EE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>
            <a:off x="2209800" y="3068854"/>
            <a:ext cx="0" cy="243841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50E89C0-9EAD-4703-BD73-0BACF8B18C79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>
            <a:off x="2209800" y="5216893"/>
            <a:ext cx="0" cy="243841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055B7303-08BA-4816-BC6E-A583FA7E77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1742" y="2879676"/>
            <a:ext cx="7687377" cy="2002635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E5C9472-78FA-4EC8-8486-18A42DEC9396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 flipV="1">
            <a:off x="3210827" y="3880994"/>
            <a:ext cx="1110915" cy="383800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142296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776859-6EEF-4063-BB11-560F4A2858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B40EB7-2E1B-4E8C-BA46-FCC8C14B9A0D}"/>
              </a:ext>
            </a:extLst>
          </p:cNvPr>
          <p:cNvSpPr txBox="1"/>
          <p:nvPr/>
        </p:nvSpPr>
        <p:spPr>
          <a:xfrm>
            <a:off x="1835584" y="2644170"/>
            <a:ext cx="852083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dirty="0"/>
              <a:t>Validation?</a:t>
            </a:r>
          </a:p>
        </p:txBody>
      </p:sp>
    </p:spTree>
    <p:extLst>
      <p:ext uri="{BB962C8B-B14F-4D97-AF65-F5344CB8AC3E}">
        <p14:creationId xmlns:p14="http://schemas.microsoft.com/office/powerpoint/2010/main" val="155856523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39FD65-9900-47DA-B712-2A9BFC67F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Validation Scopes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D47FD0-A1B2-40FE-972C-E8A7AF4E85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C73609C-8C0E-4394-82C6-E35B5C332166}"/>
              </a:ext>
            </a:extLst>
          </p:cNvPr>
          <p:cNvSpPr/>
          <p:nvPr/>
        </p:nvSpPr>
        <p:spPr>
          <a:xfrm>
            <a:off x="2122372" y="2683042"/>
            <a:ext cx="2574757" cy="24592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dirty="0"/>
              <a:t>Request Validation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AE28CEC-1B66-43E0-A933-7F05A795DB31}"/>
              </a:ext>
            </a:extLst>
          </p:cNvPr>
          <p:cNvSpPr/>
          <p:nvPr/>
        </p:nvSpPr>
        <p:spPr>
          <a:xfrm>
            <a:off x="2654166" y="2971800"/>
            <a:ext cx="1511167" cy="108765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Request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C9456E-CAEE-4053-A373-512E214D163F}"/>
              </a:ext>
            </a:extLst>
          </p:cNvPr>
          <p:cNvSpPr/>
          <p:nvPr/>
        </p:nvSpPr>
        <p:spPr>
          <a:xfrm>
            <a:off x="6591702" y="2271562"/>
            <a:ext cx="3745831" cy="328221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dirty="0"/>
              <a:t>Command Validation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CBD41B3-6D01-4EAD-931B-1CD40B3DB634}"/>
              </a:ext>
            </a:extLst>
          </p:cNvPr>
          <p:cNvSpPr/>
          <p:nvPr/>
        </p:nvSpPr>
        <p:spPr>
          <a:xfrm>
            <a:off x="6957461" y="2531444"/>
            <a:ext cx="1511167" cy="108765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Domain Model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86984D3-49FF-4888-93F5-8E40596116FF}"/>
              </a:ext>
            </a:extLst>
          </p:cNvPr>
          <p:cNvCxnSpPr>
            <a:cxnSpLocks/>
            <a:stCxn id="4" idx="3"/>
            <a:endCxn id="7" idx="1"/>
          </p:cNvCxnSpPr>
          <p:nvPr/>
        </p:nvCxnSpPr>
        <p:spPr>
          <a:xfrm>
            <a:off x="4697129" y="3912670"/>
            <a:ext cx="1894573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CA62F6D9-9014-493A-9F22-F55AF369AA7A}"/>
              </a:ext>
            </a:extLst>
          </p:cNvPr>
          <p:cNvSpPr/>
          <p:nvPr/>
        </p:nvSpPr>
        <p:spPr>
          <a:xfrm>
            <a:off x="8701638" y="3075271"/>
            <a:ext cx="1511167" cy="108765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Database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6043D63-1ADF-4167-88F6-31655F03E602}"/>
              </a:ext>
            </a:extLst>
          </p:cNvPr>
          <p:cNvSpPr/>
          <p:nvPr/>
        </p:nvSpPr>
        <p:spPr>
          <a:xfrm>
            <a:off x="7073966" y="3878981"/>
            <a:ext cx="1511167" cy="108765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External Models</a:t>
            </a:r>
          </a:p>
        </p:txBody>
      </p:sp>
    </p:spTree>
    <p:extLst>
      <p:ext uri="{BB962C8B-B14F-4D97-AF65-F5344CB8AC3E}">
        <p14:creationId xmlns:p14="http://schemas.microsoft.com/office/powerpoint/2010/main" val="925081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Organizing by layer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Person.cs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PersonController.cs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PersonService.cs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PersonRepository.cs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CA205BE-4A81-44A3-954C-76110B7473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476890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6A6CE-CE04-4CD7-81E1-FCFF2FF9F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Request Validation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1D2A221-9195-4207-86E3-99A200C355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F723E2-0677-4994-AA92-37AEC017A1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909" y="2199158"/>
            <a:ext cx="9670181" cy="3340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16170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5DD2DB-59B5-4296-B670-7461A016C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Domain Validation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6240071-A697-4D75-B510-3D62A032F7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DDEE216-72DC-4BA6-A7A0-8094471102C1}"/>
              </a:ext>
            </a:extLst>
          </p:cNvPr>
          <p:cNvSpPr/>
          <p:nvPr/>
        </p:nvSpPr>
        <p:spPr>
          <a:xfrm>
            <a:off x="1208773" y="1766235"/>
            <a:ext cx="2002054" cy="5293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Request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5EDE937-768C-439F-A033-264277870472}"/>
              </a:ext>
            </a:extLst>
          </p:cNvPr>
          <p:cNvSpPr/>
          <p:nvPr/>
        </p:nvSpPr>
        <p:spPr>
          <a:xfrm>
            <a:off x="1208773" y="2539465"/>
            <a:ext cx="2002054" cy="52938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Handler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874DC92-3429-42AF-9A87-DDF1D4102742}"/>
              </a:ext>
            </a:extLst>
          </p:cNvPr>
          <p:cNvSpPr/>
          <p:nvPr/>
        </p:nvSpPr>
        <p:spPr>
          <a:xfrm>
            <a:off x="1208773" y="3312695"/>
            <a:ext cx="2002054" cy="190419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Domain + Validation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4DA6B7-BF42-4FBB-9226-55A0AB66F54B}"/>
              </a:ext>
            </a:extLst>
          </p:cNvPr>
          <p:cNvSpPr/>
          <p:nvPr/>
        </p:nvSpPr>
        <p:spPr>
          <a:xfrm>
            <a:off x="1208773" y="5460734"/>
            <a:ext cx="2002054" cy="52938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Response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11127C-EB07-4C69-A4C0-D001DA42B9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5255" y="1838972"/>
            <a:ext cx="7145249" cy="4056501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52EEBF8-74C9-47D3-9565-F5B2665E257E}"/>
              </a:ext>
            </a:extLst>
          </p:cNvPr>
          <p:cNvCxnSpPr>
            <a:stCxn id="4" idx="2"/>
            <a:endCxn id="5" idx="0"/>
          </p:cNvCxnSpPr>
          <p:nvPr/>
        </p:nvCxnSpPr>
        <p:spPr>
          <a:xfrm>
            <a:off x="2209800" y="2295624"/>
            <a:ext cx="0" cy="243841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85E5275-915E-4653-A781-0DB50F9D92EE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>
            <a:off x="2209800" y="3068854"/>
            <a:ext cx="0" cy="243841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50E89C0-9EAD-4703-BD73-0BACF8B18C79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>
            <a:off x="2209800" y="5216893"/>
            <a:ext cx="0" cy="243841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910606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D414E36-107D-4B3A-93A5-F1089FA11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Representations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19D4E1-5993-4232-B85C-2DEEE84853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ADCE93-B077-4550-833E-DE0525AAF223}"/>
              </a:ext>
            </a:extLst>
          </p:cNvPr>
          <p:cNvSpPr/>
          <p:nvPr/>
        </p:nvSpPr>
        <p:spPr>
          <a:xfrm>
            <a:off x="838200" y="2608447"/>
            <a:ext cx="2545882" cy="20598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Query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D2AC857-27DF-4E42-9970-35CF04FEB4F8}"/>
              </a:ext>
            </a:extLst>
          </p:cNvPr>
          <p:cNvSpPr/>
          <p:nvPr/>
        </p:nvSpPr>
        <p:spPr>
          <a:xfrm>
            <a:off x="4765308" y="2608447"/>
            <a:ext cx="2545882" cy="205980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Handler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1A54951-8D6C-4CBE-B465-0EB78F2C4367}"/>
              </a:ext>
            </a:extLst>
          </p:cNvPr>
          <p:cNvSpPr/>
          <p:nvPr/>
        </p:nvSpPr>
        <p:spPr>
          <a:xfrm>
            <a:off x="8692416" y="2608447"/>
            <a:ext cx="2545882" cy="205980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Response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7260612-32B5-4F22-869F-F67417DA2F66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3384082" y="3638350"/>
            <a:ext cx="1381226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BD8F564-BA29-4A46-8EE5-CED6006C78C4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7311190" y="3638350"/>
            <a:ext cx="1381226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ECFDD21-E684-4910-A3F0-84DCB35EC253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>
            <a:off x="9965357" y="4668253"/>
            <a:ext cx="0" cy="986589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0D91A6B-F499-4042-87F1-7523AB683C81}"/>
              </a:ext>
            </a:extLst>
          </p:cNvPr>
          <p:cNvSpPr txBox="1"/>
          <p:nvPr/>
        </p:nvSpPr>
        <p:spPr>
          <a:xfrm>
            <a:off x="8942676" y="5654842"/>
            <a:ext cx="20453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????</a:t>
            </a:r>
          </a:p>
        </p:txBody>
      </p:sp>
    </p:spTree>
    <p:extLst>
      <p:ext uri="{BB962C8B-B14F-4D97-AF65-F5344CB8AC3E}">
        <p14:creationId xmlns:p14="http://schemas.microsoft.com/office/powerpoint/2010/main" val="414101606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2159E-8559-41C0-BEAD-8313CB64C4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Controllers as routes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C230AF7-668B-434E-A935-91A0E57538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C97DDC-D88B-4673-9318-B48F2AF454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136" y="1690688"/>
            <a:ext cx="7735773" cy="44423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00E1E22-CD88-45A6-B754-727C710C29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8836" y="1733025"/>
            <a:ext cx="3636688" cy="4357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57894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214074-6426-44B4-B9AE-FC9EBDAA6E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Razor Pages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93F04F-6DD4-47A8-8921-1E4D0B945B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4419DE-DDC5-4260-B3CA-B42190192F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2968" y="2312920"/>
            <a:ext cx="3467100" cy="28289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68AE65C-4A65-4D6D-9B03-7CBAD75D7C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944" y="1567623"/>
            <a:ext cx="4782467" cy="4788727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318B8FC-045C-45BE-ABFD-E35CE2C26705}"/>
              </a:ext>
            </a:extLst>
          </p:cNvPr>
          <p:cNvSpPr/>
          <p:nvPr/>
        </p:nvSpPr>
        <p:spPr>
          <a:xfrm>
            <a:off x="1040860" y="3117715"/>
            <a:ext cx="4567136" cy="466928"/>
          </a:xfrm>
          <a:prstGeom prst="roundRect">
            <a:avLst/>
          </a:prstGeom>
          <a:noFill/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991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D414E36-107D-4B3A-93A5-F1089FA11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APIs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19D4E1-5993-4232-B85C-2DEEE84853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ADCE93-B077-4550-833E-DE0525AAF223}"/>
              </a:ext>
            </a:extLst>
          </p:cNvPr>
          <p:cNvSpPr/>
          <p:nvPr/>
        </p:nvSpPr>
        <p:spPr>
          <a:xfrm>
            <a:off x="838200" y="1780671"/>
            <a:ext cx="2545882" cy="8205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/order/approve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D2AC857-27DF-4E42-9970-35CF04FEB4F8}"/>
              </a:ext>
            </a:extLst>
          </p:cNvPr>
          <p:cNvSpPr/>
          <p:nvPr/>
        </p:nvSpPr>
        <p:spPr>
          <a:xfrm>
            <a:off x="4765308" y="1780671"/>
            <a:ext cx="2545882" cy="82055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Handler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7260612-32B5-4F22-869F-F67417DA2F66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3384082" y="2190948"/>
            <a:ext cx="1381226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474BD689-5A9D-4DA4-AC35-B0114B5716C5}"/>
              </a:ext>
            </a:extLst>
          </p:cNvPr>
          <p:cNvSpPr/>
          <p:nvPr/>
        </p:nvSpPr>
        <p:spPr>
          <a:xfrm>
            <a:off x="838200" y="2910036"/>
            <a:ext cx="2545882" cy="8205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/order/reject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DFE5BC4-04B3-4298-AF1F-EAA2267AE642}"/>
              </a:ext>
            </a:extLst>
          </p:cNvPr>
          <p:cNvSpPr/>
          <p:nvPr/>
        </p:nvSpPr>
        <p:spPr>
          <a:xfrm>
            <a:off x="4765308" y="2910036"/>
            <a:ext cx="2545882" cy="82055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Handler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283119B-3101-4CE9-A095-5ED2A9A60CB1}"/>
              </a:ext>
            </a:extLst>
          </p:cNvPr>
          <p:cNvCxnSpPr>
            <a:stCxn id="12" idx="3"/>
            <a:endCxn id="13" idx="1"/>
          </p:cNvCxnSpPr>
          <p:nvPr/>
        </p:nvCxnSpPr>
        <p:spPr>
          <a:xfrm>
            <a:off x="3384082" y="3320313"/>
            <a:ext cx="1381226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D1662550-FF31-4408-A831-4E26F3A2FCFF}"/>
              </a:ext>
            </a:extLst>
          </p:cNvPr>
          <p:cNvSpPr/>
          <p:nvPr/>
        </p:nvSpPr>
        <p:spPr>
          <a:xfrm>
            <a:off x="838200" y="4039401"/>
            <a:ext cx="2545882" cy="8205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/order/hold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5D9CFF8-8916-4D06-87C5-6BB2CDE0F949}"/>
              </a:ext>
            </a:extLst>
          </p:cNvPr>
          <p:cNvSpPr/>
          <p:nvPr/>
        </p:nvSpPr>
        <p:spPr>
          <a:xfrm>
            <a:off x="4765308" y="4039401"/>
            <a:ext cx="2545882" cy="82055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Handler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449ED1A-8555-4155-A711-757052E6D72B}"/>
              </a:ext>
            </a:extLst>
          </p:cNvPr>
          <p:cNvCxnSpPr>
            <a:stCxn id="18" idx="3"/>
            <a:endCxn id="19" idx="1"/>
          </p:cNvCxnSpPr>
          <p:nvPr/>
        </p:nvCxnSpPr>
        <p:spPr>
          <a:xfrm>
            <a:off x="3384082" y="4449678"/>
            <a:ext cx="1381226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70E464AC-E938-412C-863B-BA615465379D}"/>
              </a:ext>
            </a:extLst>
          </p:cNvPr>
          <p:cNvSpPr/>
          <p:nvPr/>
        </p:nvSpPr>
        <p:spPr>
          <a:xfrm>
            <a:off x="838200" y="5168765"/>
            <a:ext cx="2545882" cy="8205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/order/cancel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41C5E12-9F07-45E6-831E-6CDC81227F20}"/>
              </a:ext>
            </a:extLst>
          </p:cNvPr>
          <p:cNvSpPr/>
          <p:nvPr/>
        </p:nvSpPr>
        <p:spPr>
          <a:xfrm>
            <a:off x="4765308" y="5168765"/>
            <a:ext cx="2545882" cy="82055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Handler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26B0086-0E72-4C68-A91D-4EFE797D5169}"/>
              </a:ext>
            </a:extLst>
          </p:cNvPr>
          <p:cNvSpPr/>
          <p:nvPr/>
        </p:nvSpPr>
        <p:spPr>
          <a:xfrm>
            <a:off x="8692416" y="3489561"/>
            <a:ext cx="2545882" cy="82055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Order json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1750CE8-AFEB-41F1-9B49-3681FBD484C3}"/>
              </a:ext>
            </a:extLst>
          </p:cNvPr>
          <p:cNvCxnSpPr>
            <a:stCxn id="23" idx="3"/>
            <a:endCxn id="24" idx="1"/>
          </p:cNvCxnSpPr>
          <p:nvPr/>
        </p:nvCxnSpPr>
        <p:spPr>
          <a:xfrm>
            <a:off x="3384082" y="5579042"/>
            <a:ext cx="1381226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317361BD-E804-49DE-9BFD-B7516B918F2E}"/>
              </a:ext>
            </a:extLst>
          </p:cNvPr>
          <p:cNvCxnSpPr>
            <a:stCxn id="7" idx="3"/>
            <a:endCxn id="25" idx="1"/>
          </p:cNvCxnSpPr>
          <p:nvPr/>
        </p:nvCxnSpPr>
        <p:spPr>
          <a:xfrm>
            <a:off x="7311190" y="2190948"/>
            <a:ext cx="1381226" cy="1708890"/>
          </a:xfrm>
          <a:prstGeom prst="bentConnector3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40D974B0-A2B9-4B8E-9177-30C80BC953D9}"/>
              </a:ext>
            </a:extLst>
          </p:cNvPr>
          <p:cNvCxnSpPr>
            <a:cxnSpLocks/>
            <a:stCxn id="13" idx="3"/>
            <a:endCxn id="25" idx="1"/>
          </p:cNvCxnSpPr>
          <p:nvPr/>
        </p:nvCxnSpPr>
        <p:spPr>
          <a:xfrm>
            <a:off x="7311190" y="3320313"/>
            <a:ext cx="1381226" cy="579525"/>
          </a:xfrm>
          <a:prstGeom prst="bentConnector3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FFA0DE2F-3D07-4445-982A-360025BED8D4}"/>
              </a:ext>
            </a:extLst>
          </p:cNvPr>
          <p:cNvCxnSpPr>
            <a:cxnSpLocks/>
            <a:stCxn id="19" idx="3"/>
            <a:endCxn id="25" idx="1"/>
          </p:cNvCxnSpPr>
          <p:nvPr/>
        </p:nvCxnSpPr>
        <p:spPr>
          <a:xfrm flipV="1">
            <a:off x="7311190" y="3899838"/>
            <a:ext cx="1381226" cy="549840"/>
          </a:xfrm>
          <a:prstGeom prst="bentConnector3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ADA8673C-86F8-43C4-98EC-6E1B4FA3B968}"/>
              </a:ext>
            </a:extLst>
          </p:cNvPr>
          <p:cNvCxnSpPr>
            <a:cxnSpLocks/>
            <a:stCxn id="24" idx="3"/>
            <a:endCxn id="25" idx="1"/>
          </p:cNvCxnSpPr>
          <p:nvPr/>
        </p:nvCxnSpPr>
        <p:spPr>
          <a:xfrm flipV="1">
            <a:off x="7311190" y="3899838"/>
            <a:ext cx="1381226" cy="1679204"/>
          </a:xfrm>
          <a:prstGeom prst="bentConnector3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6AE040DD-7EEC-426F-B0E3-8B16C33BC40E}"/>
              </a:ext>
            </a:extLst>
          </p:cNvPr>
          <p:cNvSpPr/>
          <p:nvPr/>
        </p:nvSpPr>
        <p:spPr>
          <a:xfrm>
            <a:off x="8692416" y="5288434"/>
            <a:ext cx="2545882" cy="82055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SPA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F5E5E8A2-086C-44F6-AF7B-C74BF395EFB7}"/>
              </a:ext>
            </a:extLst>
          </p:cNvPr>
          <p:cNvCxnSpPr>
            <a:cxnSpLocks/>
            <a:stCxn id="25" idx="2"/>
            <a:endCxn id="40" idx="0"/>
          </p:cNvCxnSpPr>
          <p:nvPr/>
        </p:nvCxnSpPr>
        <p:spPr>
          <a:xfrm>
            <a:off x="9965357" y="4310114"/>
            <a:ext cx="0" cy="97832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7041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3" grpId="0" animBg="1"/>
      <p:bldP spid="19" grpId="0" animBg="1"/>
      <p:bldP spid="24" grpId="0" animBg="1"/>
      <p:bldP spid="25" grpId="0" animBg="1"/>
      <p:bldP spid="40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D414E36-107D-4B3A-93A5-F1089FA11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Cross-Cutting Concerns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19D4E1-5993-4232-B85C-2DEEE84853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ADCE93-B077-4550-833E-DE0525AAF223}"/>
              </a:ext>
            </a:extLst>
          </p:cNvPr>
          <p:cNvSpPr/>
          <p:nvPr/>
        </p:nvSpPr>
        <p:spPr>
          <a:xfrm>
            <a:off x="838200" y="2608447"/>
            <a:ext cx="2545882" cy="20598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Request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D2AC857-27DF-4E42-9970-35CF04FEB4F8}"/>
              </a:ext>
            </a:extLst>
          </p:cNvPr>
          <p:cNvSpPr/>
          <p:nvPr/>
        </p:nvSpPr>
        <p:spPr>
          <a:xfrm>
            <a:off x="4765308" y="2608447"/>
            <a:ext cx="2545882" cy="205980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Handler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1A54951-8D6C-4CBE-B465-0EB78F2C4367}"/>
              </a:ext>
            </a:extLst>
          </p:cNvPr>
          <p:cNvSpPr/>
          <p:nvPr/>
        </p:nvSpPr>
        <p:spPr>
          <a:xfrm>
            <a:off x="8692416" y="2608447"/>
            <a:ext cx="2545882" cy="205980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Response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7260612-32B5-4F22-869F-F67417DA2F66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3384082" y="3638350"/>
            <a:ext cx="1381226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BD8F564-BA29-4A46-8EE5-CED6006C78C4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7311190" y="3638350"/>
            <a:ext cx="1381226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E5E21538-A0C7-4617-B40A-EB586F4A40BB}"/>
              </a:ext>
            </a:extLst>
          </p:cNvPr>
          <p:cNvSpPr/>
          <p:nvPr/>
        </p:nvSpPr>
        <p:spPr>
          <a:xfrm>
            <a:off x="838200" y="2006868"/>
            <a:ext cx="10400098" cy="46681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Duplication</a:t>
            </a:r>
          </a:p>
        </p:txBody>
      </p:sp>
    </p:spTree>
    <p:extLst>
      <p:ext uri="{BB962C8B-B14F-4D97-AF65-F5344CB8AC3E}">
        <p14:creationId xmlns:p14="http://schemas.microsoft.com/office/powerpoint/2010/main" val="264854168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D414E36-107D-4B3A-93A5-F1089FA11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Pipeline Behavior (Decorator)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19D4E1-5993-4232-B85C-2DEEE84853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ADCE93-B077-4550-833E-DE0525AAF223}"/>
              </a:ext>
            </a:extLst>
          </p:cNvPr>
          <p:cNvSpPr/>
          <p:nvPr/>
        </p:nvSpPr>
        <p:spPr>
          <a:xfrm>
            <a:off x="838200" y="2608447"/>
            <a:ext cx="2545882" cy="20598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Request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5E21538-A0C7-4617-B40A-EB586F4A40BB}"/>
              </a:ext>
            </a:extLst>
          </p:cNvPr>
          <p:cNvSpPr/>
          <p:nvPr/>
        </p:nvSpPr>
        <p:spPr>
          <a:xfrm>
            <a:off x="4368667" y="2100714"/>
            <a:ext cx="3339164" cy="307527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sz="2000" dirty="0"/>
              <a:t>Pipeline Behavior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D2AC857-27DF-4E42-9970-35CF04FEB4F8}"/>
              </a:ext>
            </a:extLst>
          </p:cNvPr>
          <p:cNvSpPr/>
          <p:nvPr/>
        </p:nvSpPr>
        <p:spPr>
          <a:xfrm>
            <a:off x="4765308" y="2608447"/>
            <a:ext cx="2545882" cy="205980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Handler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1A54951-8D6C-4CBE-B465-0EB78F2C4367}"/>
              </a:ext>
            </a:extLst>
          </p:cNvPr>
          <p:cNvSpPr/>
          <p:nvPr/>
        </p:nvSpPr>
        <p:spPr>
          <a:xfrm>
            <a:off x="8692416" y="2608447"/>
            <a:ext cx="2545882" cy="205980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Response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7260612-32B5-4F22-869F-F67417DA2F66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3384082" y="3638350"/>
            <a:ext cx="1381226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BD8F564-BA29-4A46-8EE5-CED6006C78C4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7311190" y="3638350"/>
            <a:ext cx="1381226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150391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77A391F9-489E-42C8-A2F1-44AE34F80D5A}"/>
              </a:ext>
            </a:extLst>
          </p:cNvPr>
          <p:cNvSpPr/>
          <p:nvPr/>
        </p:nvSpPr>
        <p:spPr>
          <a:xfrm>
            <a:off x="3614687" y="1528034"/>
            <a:ext cx="4821855" cy="458400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sz="2000" dirty="0"/>
              <a:t>Pipeline Behavior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401503E-C188-4AC4-8657-52462E87F5FD}"/>
              </a:ext>
            </a:extLst>
          </p:cNvPr>
          <p:cNvSpPr/>
          <p:nvPr/>
        </p:nvSpPr>
        <p:spPr>
          <a:xfrm>
            <a:off x="4001704" y="1891363"/>
            <a:ext cx="4102768" cy="389820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sz="2000" dirty="0"/>
              <a:t>Pipeline Behavior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D414E36-107D-4B3A-93A5-F1089FA11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Stackable Decorators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19D4E1-5993-4232-B85C-2DEEE84853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5E21538-A0C7-4617-B40A-EB586F4A40BB}"/>
              </a:ext>
            </a:extLst>
          </p:cNvPr>
          <p:cNvSpPr/>
          <p:nvPr/>
        </p:nvSpPr>
        <p:spPr>
          <a:xfrm>
            <a:off x="4378292" y="2350971"/>
            <a:ext cx="3339164" cy="307527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sz="2000" dirty="0"/>
              <a:t>Pipeline Behavior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D2AC857-27DF-4E42-9970-35CF04FEB4F8}"/>
              </a:ext>
            </a:extLst>
          </p:cNvPr>
          <p:cNvSpPr/>
          <p:nvPr/>
        </p:nvSpPr>
        <p:spPr>
          <a:xfrm>
            <a:off x="4774933" y="2858704"/>
            <a:ext cx="2545882" cy="205980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Handler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7260612-32B5-4F22-869F-F67417DA2F66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3393707" y="3888607"/>
            <a:ext cx="1381226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BD8F564-BA29-4A46-8EE5-CED6006C78C4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7320815" y="3888607"/>
            <a:ext cx="1381226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359485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FC9DCF-6661-4832-B46F-0010F148D3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Think: Action Filters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A8B73B7-54C4-4DC8-A93A-691D28D135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C9772D-BDB4-4D75-B3F6-2923A11C6B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722" y="2174642"/>
            <a:ext cx="10469078" cy="3187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2843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Inmates blew up the asylum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31976" y="1825625"/>
            <a:ext cx="872804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2787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F2867-5E3E-4A43-BBF3-BBA26B913F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Transactions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4033C32-D3A6-4D34-BD5F-0606E68D8A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5AD80F-3A07-469C-8DD9-DA941FF6DB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5803" y="1482943"/>
            <a:ext cx="8140394" cy="5322117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42FAE75-5A35-4CBF-96B7-6F214E0E2558}"/>
              </a:ext>
            </a:extLst>
          </p:cNvPr>
          <p:cNvSpPr/>
          <p:nvPr/>
        </p:nvSpPr>
        <p:spPr>
          <a:xfrm>
            <a:off x="2806429" y="4061298"/>
            <a:ext cx="4640093" cy="1099225"/>
          </a:xfrm>
          <a:prstGeom prst="roundRect">
            <a:avLst/>
          </a:prstGeom>
          <a:noFill/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444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294D8-8792-40FB-BC2B-535804FAC3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Unit of Work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724833-5BA3-42A3-843D-9652721F93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22863D-FEBF-4AB1-984C-C5AFEB1EAD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8612" y="1556484"/>
            <a:ext cx="5994776" cy="5164991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38DB3BE-26F9-49DD-AFB9-88D2E8522274}"/>
              </a:ext>
            </a:extLst>
          </p:cNvPr>
          <p:cNvSpPr/>
          <p:nvPr/>
        </p:nvSpPr>
        <p:spPr>
          <a:xfrm>
            <a:off x="3759742" y="4873558"/>
            <a:ext cx="3803514" cy="1391055"/>
          </a:xfrm>
          <a:prstGeom prst="roundRect">
            <a:avLst/>
          </a:prstGeom>
          <a:noFill/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476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C9119B-E4A3-47C7-9B24-6D005B1044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Concurrency and Retries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949F9F8-CCAF-4E5B-8D49-67CC90A676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AC1C00-5230-4DED-BA99-31151B731B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2011" y="1545884"/>
            <a:ext cx="7707977" cy="5230940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70E9FDE-CF8F-4D50-8C45-733B8E4B0FBE}"/>
              </a:ext>
            </a:extLst>
          </p:cNvPr>
          <p:cNvSpPr/>
          <p:nvPr/>
        </p:nvSpPr>
        <p:spPr>
          <a:xfrm>
            <a:off x="3054485" y="4134255"/>
            <a:ext cx="5452353" cy="2166746"/>
          </a:xfrm>
          <a:prstGeom prst="roundRect">
            <a:avLst/>
          </a:prstGeom>
          <a:noFill/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541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CA5EEC-43E3-4A57-8F1C-DD868E6F5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Logging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47831F9-4ECE-4B5E-BE01-D8D70B7C84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43C325-C1C7-4C44-A73C-80DA6264D8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1114" y="1690688"/>
            <a:ext cx="7989771" cy="4871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44408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422115-CE7F-4EAC-BE94-E2CA59B83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Registration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C8447F-B202-4D0E-9829-F8648857BB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E5CB4E-B09A-431A-9812-7C96DBE123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391317"/>
            <a:ext cx="6434589" cy="2946291"/>
          </a:xfrm>
          <a:prstGeom prst="rect">
            <a:avLst/>
          </a:prstGeom>
        </p:spPr>
      </p:pic>
      <p:pic>
        <p:nvPicPr>
          <p:cNvPr id="4098" name="Picture 2" descr="Image result for russian dolls">
            <a:extLst>
              <a:ext uri="{FF2B5EF4-FFF2-40B4-BE49-F238E27FC236}">
                <a16:creationId xmlns:a16="http://schemas.microsoft.com/office/drawing/2014/main" id="{361BB4B9-766F-4E75-A367-1C23CA9430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1554" y="2610445"/>
            <a:ext cx="3494164" cy="2508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649605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 in slices</a:t>
            </a:r>
          </a:p>
        </p:txBody>
      </p:sp>
      <p:sp>
        <p:nvSpPr>
          <p:cNvPr id="5" name="Rectangle 4"/>
          <p:cNvSpPr/>
          <p:nvPr/>
        </p:nvSpPr>
        <p:spPr>
          <a:xfrm>
            <a:off x="838200" y="1796796"/>
            <a:ext cx="8741664" cy="2971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Validation</a:t>
            </a:r>
          </a:p>
        </p:txBody>
      </p:sp>
      <p:sp>
        <p:nvSpPr>
          <p:cNvPr id="7" name="Rectangle 6"/>
          <p:cNvSpPr/>
          <p:nvPr/>
        </p:nvSpPr>
        <p:spPr>
          <a:xfrm>
            <a:off x="838200" y="2163508"/>
            <a:ext cx="8741664" cy="2971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Authentication</a:t>
            </a:r>
          </a:p>
        </p:txBody>
      </p:sp>
      <p:sp>
        <p:nvSpPr>
          <p:cNvPr id="8" name="Rectangle 7"/>
          <p:cNvSpPr/>
          <p:nvPr/>
        </p:nvSpPr>
        <p:spPr>
          <a:xfrm>
            <a:off x="838200" y="2548508"/>
            <a:ext cx="8741664" cy="2971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Authorization</a:t>
            </a:r>
          </a:p>
        </p:txBody>
      </p:sp>
      <p:sp>
        <p:nvSpPr>
          <p:cNvPr id="9" name="Rectangle 8"/>
          <p:cNvSpPr/>
          <p:nvPr/>
        </p:nvSpPr>
        <p:spPr>
          <a:xfrm>
            <a:off x="838200" y="2926080"/>
            <a:ext cx="496824" cy="303009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/>
              <a:t>Feature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475232" y="2926080"/>
            <a:ext cx="496824" cy="303009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/>
              <a:t>Feature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112264" y="2933508"/>
            <a:ext cx="496824" cy="303009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/>
              <a:t>Feature</a:t>
            </a:r>
          </a:p>
        </p:txBody>
      </p:sp>
      <p:sp>
        <p:nvSpPr>
          <p:cNvPr id="13" name="Rectangle 12"/>
          <p:cNvSpPr/>
          <p:nvPr/>
        </p:nvSpPr>
        <p:spPr>
          <a:xfrm>
            <a:off x="2749296" y="2933508"/>
            <a:ext cx="496824" cy="303009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/>
              <a:t>Feature</a:t>
            </a:r>
          </a:p>
        </p:txBody>
      </p:sp>
      <p:sp>
        <p:nvSpPr>
          <p:cNvPr id="14" name="Rectangle 13"/>
          <p:cNvSpPr/>
          <p:nvPr/>
        </p:nvSpPr>
        <p:spPr>
          <a:xfrm>
            <a:off x="3386328" y="2933508"/>
            <a:ext cx="496824" cy="303009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/>
              <a:t>Feature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023360" y="2933508"/>
            <a:ext cx="496824" cy="303009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/>
              <a:t>Feature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660392" y="2940936"/>
            <a:ext cx="496824" cy="303009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/>
              <a:t>Feature</a:t>
            </a:r>
          </a:p>
        </p:txBody>
      </p:sp>
      <p:sp>
        <p:nvSpPr>
          <p:cNvPr id="17" name="Rectangle 16"/>
          <p:cNvSpPr/>
          <p:nvPr/>
        </p:nvSpPr>
        <p:spPr>
          <a:xfrm>
            <a:off x="5297424" y="2940936"/>
            <a:ext cx="496824" cy="303009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/>
              <a:t>Feature</a:t>
            </a:r>
          </a:p>
        </p:txBody>
      </p:sp>
      <p:sp>
        <p:nvSpPr>
          <p:cNvPr id="18" name="Rectangle 17"/>
          <p:cNvSpPr/>
          <p:nvPr/>
        </p:nvSpPr>
        <p:spPr>
          <a:xfrm>
            <a:off x="5897880" y="2940936"/>
            <a:ext cx="496824" cy="303009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/>
              <a:t>Feature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534912" y="2940936"/>
            <a:ext cx="496824" cy="303009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/>
              <a:t>Feature</a:t>
            </a:r>
          </a:p>
        </p:txBody>
      </p:sp>
      <p:sp>
        <p:nvSpPr>
          <p:cNvPr id="20" name="Rectangle 19"/>
          <p:cNvSpPr/>
          <p:nvPr/>
        </p:nvSpPr>
        <p:spPr>
          <a:xfrm>
            <a:off x="7171944" y="2948364"/>
            <a:ext cx="496824" cy="303009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/>
              <a:t>Feature</a:t>
            </a:r>
          </a:p>
        </p:txBody>
      </p:sp>
      <p:sp>
        <p:nvSpPr>
          <p:cNvPr id="21" name="Rectangle 20"/>
          <p:cNvSpPr/>
          <p:nvPr/>
        </p:nvSpPr>
        <p:spPr>
          <a:xfrm>
            <a:off x="7808976" y="2948364"/>
            <a:ext cx="496824" cy="303009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/>
              <a:t>Feature</a:t>
            </a:r>
          </a:p>
        </p:txBody>
      </p:sp>
      <p:sp>
        <p:nvSpPr>
          <p:cNvPr id="22" name="Rectangle 21"/>
          <p:cNvSpPr/>
          <p:nvPr/>
        </p:nvSpPr>
        <p:spPr>
          <a:xfrm>
            <a:off x="8446008" y="2948364"/>
            <a:ext cx="496824" cy="303009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/>
              <a:t>Feature</a:t>
            </a:r>
          </a:p>
        </p:txBody>
      </p:sp>
      <p:sp>
        <p:nvSpPr>
          <p:cNvPr id="23" name="Rectangle 22"/>
          <p:cNvSpPr/>
          <p:nvPr/>
        </p:nvSpPr>
        <p:spPr>
          <a:xfrm>
            <a:off x="9083040" y="2948364"/>
            <a:ext cx="496824" cy="303009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/>
              <a:t>Feature</a:t>
            </a:r>
          </a:p>
        </p:txBody>
      </p:sp>
      <p:sp>
        <p:nvSpPr>
          <p:cNvPr id="27" name="Rectangle 26"/>
          <p:cNvSpPr/>
          <p:nvPr/>
        </p:nvSpPr>
        <p:spPr>
          <a:xfrm>
            <a:off x="838200" y="6059416"/>
            <a:ext cx="8741664" cy="29718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Persistence</a:t>
            </a:r>
          </a:p>
        </p:txBody>
      </p:sp>
      <p:sp>
        <p:nvSpPr>
          <p:cNvPr id="28" name="Right Brace 27"/>
          <p:cNvSpPr/>
          <p:nvPr/>
        </p:nvSpPr>
        <p:spPr>
          <a:xfrm>
            <a:off x="9747504" y="1796796"/>
            <a:ext cx="438912" cy="1048892"/>
          </a:xfrm>
          <a:prstGeom prst="rightBrac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0354056" y="1983596"/>
            <a:ext cx="14904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Domain Agnostic</a:t>
            </a:r>
          </a:p>
        </p:txBody>
      </p:sp>
      <p:sp>
        <p:nvSpPr>
          <p:cNvPr id="30" name="Right Brace 29"/>
          <p:cNvSpPr/>
          <p:nvPr/>
        </p:nvSpPr>
        <p:spPr>
          <a:xfrm>
            <a:off x="9747504" y="2948364"/>
            <a:ext cx="438912" cy="3007812"/>
          </a:xfrm>
          <a:prstGeom prst="rightBrac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10354056" y="4125390"/>
            <a:ext cx="14904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Domain Specific</a:t>
            </a:r>
          </a:p>
        </p:txBody>
      </p:sp>
    </p:spTree>
    <p:extLst>
      <p:ext uri="{BB962C8B-B14F-4D97-AF65-F5344CB8AC3E}">
        <p14:creationId xmlns:p14="http://schemas.microsoft.com/office/powerpoint/2010/main" val="3569351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/>
      <p:bldP spid="30" grpId="0" animBg="1"/>
      <p:bldP spid="31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77A391F9-489E-42C8-A2F1-44AE34F80D5A}"/>
              </a:ext>
            </a:extLst>
          </p:cNvPr>
          <p:cNvSpPr/>
          <p:nvPr/>
        </p:nvSpPr>
        <p:spPr>
          <a:xfrm>
            <a:off x="3614687" y="1528034"/>
            <a:ext cx="4821855" cy="458400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sz="2000" dirty="0"/>
              <a:t>Pipeline Behavior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401503E-C188-4AC4-8657-52462E87F5FD}"/>
              </a:ext>
            </a:extLst>
          </p:cNvPr>
          <p:cNvSpPr/>
          <p:nvPr/>
        </p:nvSpPr>
        <p:spPr>
          <a:xfrm>
            <a:off x="4001704" y="1891363"/>
            <a:ext cx="4102768" cy="389820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sz="2000" dirty="0"/>
              <a:t>Pipeline Behavior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D414E36-107D-4B3A-93A5-F1089FA11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19D4E1-5993-4232-B85C-2DEEE84853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5E21538-A0C7-4617-B40A-EB586F4A40BB}"/>
              </a:ext>
            </a:extLst>
          </p:cNvPr>
          <p:cNvSpPr/>
          <p:nvPr/>
        </p:nvSpPr>
        <p:spPr>
          <a:xfrm>
            <a:off x="4378292" y="2350971"/>
            <a:ext cx="3339164" cy="307527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sz="2000" dirty="0"/>
              <a:t>Pipeline Behavior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D2AC857-27DF-4E42-9970-35CF04FEB4F8}"/>
              </a:ext>
            </a:extLst>
          </p:cNvPr>
          <p:cNvSpPr/>
          <p:nvPr/>
        </p:nvSpPr>
        <p:spPr>
          <a:xfrm>
            <a:off x="4774933" y="2858704"/>
            <a:ext cx="2545882" cy="205980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Handler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7260612-32B5-4F22-869F-F67417DA2F66}"/>
              </a:ext>
            </a:extLst>
          </p:cNvPr>
          <p:cNvCxnSpPr>
            <a:cxnSpLocks/>
            <a:stCxn id="14" idx="3"/>
            <a:endCxn id="7" idx="1"/>
          </p:cNvCxnSpPr>
          <p:nvPr/>
        </p:nvCxnSpPr>
        <p:spPr>
          <a:xfrm>
            <a:off x="3393707" y="3888607"/>
            <a:ext cx="1381226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BD8F564-BA29-4A46-8EE5-CED6006C78C4}"/>
              </a:ext>
            </a:extLst>
          </p:cNvPr>
          <p:cNvCxnSpPr>
            <a:cxnSpLocks/>
            <a:stCxn id="7" idx="3"/>
            <a:endCxn id="15" idx="1"/>
          </p:cNvCxnSpPr>
          <p:nvPr/>
        </p:nvCxnSpPr>
        <p:spPr>
          <a:xfrm>
            <a:off x="7320815" y="3888607"/>
            <a:ext cx="1381226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F772027C-2EAB-4E47-BBA6-08CDC9E067AB}"/>
              </a:ext>
            </a:extLst>
          </p:cNvPr>
          <p:cNvSpPr/>
          <p:nvPr/>
        </p:nvSpPr>
        <p:spPr>
          <a:xfrm>
            <a:off x="847825" y="2858704"/>
            <a:ext cx="2545882" cy="20598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Request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98169EB-4B92-42E5-84B7-00C7B5FD4C30}"/>
              </a:ext>
            </a:extLst>
          </p:cNvPr>
          <p:cNvSpPr/>
          <p:nvPr/>
        </p:nvSpPr>
        <p:spPr>
          <a:xfrm>
            <a:off x="8702041" y="2858704"/>
            <a:ext cx="2545882" cy="2059806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Response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8900B1-FE82-4919-93AF-8ECF201BC97D}"/>
              </a:ext>
            </a:extLst>
          </p:cNvPr>
          <p:cNvSpPr txBox="1"/>
          <p:nvPr/>
        </p:nvSpPr>
        <p:spPr>
          <a:xfrm>
            <a:off x="1202156" y="4971449"/>
            <a:ext cx="17373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Arrange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53804C5-0B8F-4528-85B7-B6022CBE1379}"/>
              </a:ext>
            </a:extLst>
          </p:cNvPr>
          <p:cNvSpPr txBox="1"/>
          <p:nvPr/>
        </p:nvSpPr>
        <p:spPr>
          <a:xfrm>
            <a:off x="9111713" y="4971449"/>
            <a:ext cx="17373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Assert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03A602C-0E5A-4508-9C22-78D1247B8506}"/>
              </a:ext>
            </a:extLst>
          </p:cNvPr>
          <p:cNvSpPr txBox="1"/>
          <p:nvPr/>
        </p:nvSpPr>
        <p:spPr>
          <a:xfrm>
            <a:off x="5156934" y="6231265"/>
            <a:ext cx="17373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Act</a:t>
            </a:r>
          </a:p>
        </p:txBody>
      </p:sp>
    </p:spTree>
    <p:extLst>
      <p:ext uri="{BB962C8B-B14F-4D97-AF65-F5344CB8AC3E}">
        <p14:creationId xmlns:p14="http://schemas.microsoft.com/office/powerpoint/2010/main" val="37131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7" grpId="0"/>
      <p:bldP spid="18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8A9B6E-852D-46D5-8FFB-6D307FCA0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Reproduce Reality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D237229-35CF-4BBA-B48F-41ADEE988C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B1AA07-B67D-46AE-9406-E368B9C71B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0326" y="1571341"/>
            <a:ext cx="7391347" cy="5286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81098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99DD4-F5B6-47F7-8177-F3B51C8C0A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Mimicking Scoped Requests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B505CEF-FB14-439E-AE46-17AD8B072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AC62CB-6ACA-406C-A487-CAFD6A24DC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0245" y="1589627"/>
            <a:ext cx="6691510" cy="5095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78817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BF00C-3751-429B-927B-03D62D0DE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Up Data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8794A06-1452-4DA3-868B-4BCE69F9DD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C02853-C878-47D5-B320-5B8F96FCD8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745" y="1779897"/>
            <a:ext cx="10252509" cy="4376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6771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Areas of change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22492" y="1402999"/>
            <a:ext cx="4646951" cy="5310801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>
            <a:off x="3043004" y="2953062"/>
            <a:ext cx="1004341" cy="1499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3043004" y="3675088"/>
            <a:ext cx="1004341" cy="1499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3043004" y="4904281"/>
            <a:ext cx="1004341" cy="1499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3043004" y="5144125"/>
            <a:ext cx="1004341" cy="1499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176032-48D7-49AD-A427-3AA91312AB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399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AC89C-773B-4548-A09F-09EF5B9EC7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Sending Requests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FA65FFB-8925-4CDB-9BCC-18B373566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A805CA-8A10-451D-AAA5-B68E79F8F9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8226" y="1839138"/>
            <a:ext cx="8813533" cy="3972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67622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098177-111A-4BE0-826B-B77473DAD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static helpers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C9CB0CA-CF6C-4B8A-B411-C247200579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01A8DF-54F7-4981-AB91-82D7669E70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807" y="1690688"/>
            <a:ext cx="9958385" cy="4445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35274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DE8DC-8334-4980-844C-50016AFF9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queries through result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A8F4ED-780E-4727-83CE-95005C421E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0EA61E-3AD8-40ED-8540-84B931EA41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9983" y="1587955"/>
            <a:ext cx="8852034" cy="4768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34130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66D06-9138-410B-A163-584D2ADAC4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Setup through the front door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6A328B9-8CF9-44C3-B6FD-DC93E6168E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5FFD5E-FE49-4638-9094-27B1E36C36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9233" y="1690688"/>
            <a:ext cx="8813533" cy="4520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18686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D86D8-0856-49E4-B410-A955DAB4C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Setup data directly when needed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5D8C4E-BF4A-48C8-9BB2-0C54B0F6F6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F711E2-8823-46F9-9C87-40D5B636AB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0042" y="1906823"/>
            <a:ext cx="9111916" cy="4090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63312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33F1E0-1C9B-4650-A2ED-DE464721C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commands with roundtrips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1FD603-8580-41FC-90FC-9209F168C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12E26F-C81F-482E-A9D3-767BD2E211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751" y="1633821"/>
            <a:ext cx="9790497" cy="4565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93121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FC9A89-639C-4573-93E4-61AECEF7CF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Unit and Integration Tests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740242E-7CF4-4BE8-AA0B-CF723AE5F8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7F1BEA4-1920-42A1-B9DF-2CB0504A9EF8}"/>
              </a:ext>
            </a:extLst>
          </p:cNvPr>
          <p:cNvSpPr/>
          <p:nvPr/>
        </p:nvSpPr>
        <p:spPr>
          <a:xfrm>
            <a:off x="3614687" y="1528034"/>
            <a:ext cx="4821855" cy="458400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sz="2000" dirty="0"/>
              <a:t>Pipeline Behavior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2811C7D-788F-4337-AE4D-C796EAD04B4D}"/>
              </a:ext>
            </a:extLst>
          </p:cNvPr>
          <p:cNvSpPr/>
          <p:nvPr/>
        </p:nvSpPr>
        <p:spPr>
          <a:xfrm>
            <a:off x="4001704" y="1891363"/>
            <a:ext cx="4102768" cy="389820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sz="2000" dirty="0"/>
              <a:t>Pipeline Behavior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779D7C-686D-4C06-BF15-F6C8A168A2A8}"/>
              </a:ext>
            </a:extLst>
          </p:cNvPr>
          <p:cNvSpPr/>
          <p:nvPr/>
        </p:nvSpPr>
        <p:spPr>
          <a:xfrm>
            <a:off x="4378292" y="2350971"/>
            <a:ext cx="3339164" cy="307527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sz="2000" dirty="0"/>
              <a:t>Pipeline Behavior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E32A139-7925-40D7-89A2-B9095FF9164F}"/>
              </a:ext>
            </a:extLst>
          </p:cNvPr>
          <p:cNvSpPr/>
          <p:nvPr/>
        </p:nvSpPr>
        <p:spPr>
          <a:xfrm>
            <a:off x="4774933" y="2858704"/>
            <a:ext cx="2545882" cy="205980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2400" dirty="0"/>
              <a:t>Handler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B051A68-B095-408C-B7D8-F2D4649E701A}"/>
              </a:ext>
            </a:extLst>
          </p:cNvPr>
          <p:cNvCxnSpPr>
            <a:cxnSpLocks/>
            <a:stCxn id="11" idx="3"/>
            <a:endCxn id="5" idx="1"/>
          </p:cNvCxnSpPr>
          <p:nvPr/>
        </p:nvCxnSpPr>
        <p:spPr>
          <a:xfrm>
            <a:off x="2565133" y="2531606"/>
            <a:ext cx="1049554" cy="1288429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0CDBF3B-D049-4F93-8F4B-37F6719A8365}"/>
              </a:ext>
            </a:extLst>
          </p:cNvPr>
          <p:cNvCxnSpPr>
            <a:cxnSpLocks/>
            <a:stCxn id="18" idx="1"/>
            <a:endCxn id="15" idx="3"/>
          </p:cNvCxnSpPr>
          <p:nvPr/>
        </p:nvCxnSpPr>
        <p:spPr>
          <a:xfrm flipH="1" flipV="1">
            <a:off x="6987941" y="3691289"/>
            <a:ext cx="2554705" cy="1634852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E19A430A-437F-40D1-9796-42D29A2F87B9}"/>
              </a:ext>
            </a:extLst>
          </p:cNvPr>
          <p:cNvSpPr/>
          <p:nvPr/>
        </p:nvSpPr>
        <p:spPr>
          <a:xfrm>
            <a:off x="520566" y="1785649"/>
            <a:ext cx="2044567" cy="14919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Integration Tests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2CCA90E-E0E5-4674-AD13-C9675BD0FB10}"/>
              </a:ext>
            </a:extLst>
          </p:cNvPr>
          <p:cNvSpPr/>
          <p:nvPr/>
        </p:nvSpPr>
        <p:spPr>
          <a:xfrm>
            <a:off x="5077326" y="3084897"/>
            <a:ext cx="1910615" cy="12127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Rich Domain Model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4DC03B0-28A4-4FE1-A1CC-69101DFD78B1}"/>
              </a:ext>
            </a:extLst>
          </p:cNvPr>
          <p:cNvSpPr/>
          <p:nvPr/>
        </p:nvSpPr>
        <p:spPr>
          <a:xfrm>
            <a:off x="9542646" y="4580184"/>
            <a:ext cx="2044567" cy="149191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Unit Tests</a:t>
            </a:r>
          </a:p>
        </p:txBody>
      </p:sp>
    </p:spTree>
    <p:extLst>
      <p:ext uri="{BB962C8B-B14F-4D97-AF65-F5344CB8AC3E}">
        <p14:creationId xmlns:p14="http://schemas.microsoft.com/office/powerpoint/2010/main" val="88862549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5B95A82-A5BB-427A-AFFD-78368F9D6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Takeaways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D9C326C-1B0A-4AA5-96BD-FDC362D2E1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Vertical slices makes code easy to add/change/delete</a:t>
            </a:r>
          </a:p>
          <a:p>
            <a:endParaRPr lang="en-US" dirty="0"/>
          </a:p>
          <a:p>
            <a:r>
              <a:rPr lang="en-US" dirty="0"/>
              <a:t>Do not skip refactor!</a:t>
            </a:r>
          </a:p>
          <a:p>
            <a:endParaRPr lang="en-US" dirty="0"/>
          </a:p>
          <a:p>
            <a:r>
              <a:rPr lang="en-US" dirty="0"/>
              <a:t>Push behavior down</a:t>
            </a:r>
          </a:p>
          <a:p>
            <a:endParaRPr lang="en-US" dirty="0"/>
          </a:p>
          <a:p>
            <a:r>
              <a:rPr lang="en-US" dirty="0"/>
              <a:t>Integration test handlers, unit test domain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EF981E0-8462-401C-B0E0-C7683C8833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839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759391" y="797676"/>
            <a:ext cx="8691327" cy="2387600"/>
          </a:xfrm>
        </p:spPr>
        <p:txBody>
          <a:bodyPr anchor="ctr">
            <a:noAutofit/>
          </a:bodyPr>
          <a:lstStyle/>
          <a:p>
            <a:r>
              <a:rPr lang="en-US" sz="6600" dirty="0">
                <a:solidFill>
                  <a:prstClr val="black"/>
                </a:solidFill>
              </a:rPr>
              <a:t>Vertical Slice Architecture</a:t>
            </a:r>
            <a:endParaRPr lang="en-US" sz="4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576116" y="3294975"/>
            <a:ext cx="9039768" cy="3527491"/>
          </a:xfrm>
        </p:spPr>
        <p:txBody>
          <a:bodyPr>
            <a:normAutofit/>
          </a:bodyPr>
          <a:lstStyle/>
          <a:p>
            <a:r>
              <a:rPr lang="en-US" sz="3200" dirty="0"/>
              <a:t>Jimmy </a:t>
            </a:r>
            <a:r>
              <a:rPr lang="en-US" sz="3200" dirty="0" err="1"/>
              <a:t>Bogard</a:t>
            </a:r>
            <a:endParaRPr lang="en-US" sz="3200" dirty="0"/>
          </a:p>
          <a:p>
            <a:r>
              <a:rPr lang="en-US" sz="3200" dirty="0"/>
              <a:t>@</a:t>
            </a:r>
            <a:r>
              <a:rPr lang="en-US" sz="3200" dirty="0" err="1"/>
              <a:t>jbogard</a:t>
            </a:r>
            <a:endParaRPr lang="en-US" sz="3200" dirty="0"/>
          </a:p>
          <a:p>
            <a:r>
              <a:rPr lang="en-US" sz="3200" dirty="0"/>
              <a:t>github.com/jbogard/presentations</a:t>
            </a:r>
          </a:p>
          <a:p>
            <a:r>
              <a:rPr lang="en-US" sz="3200" dirty="0"/>
              <a:t>bit.ly/2tIFoov</a:t>
            </a:r>
          </a:p>
          <a:p>
            <a:r>
              <a:rPr lang="en-US" sz="3200" dirty="0" err="1"/>
              <a:t>jimmybogard.com</a:t>
            </a:r>
            <a:endParaRPr lang="en-US" sz="3200" dirty="0"/>
          </a:p>
        </p:txBody>
      </p:sp>
      <p:pic>
        <p:nvPicPr>
          <p:cNvPr id="3074" name="Picture 2" descr="Image result for celery stalks">
            <a:extLst>
              <a:ext uri="{FF2B5EF4-FFF2-40B4-BE49-F238E27FC236}">
                <a16:creationId xmlns:a16="http://schemas.microsoft.com/office/drawing/2014/main" id="{922FE321-D858-4D0A-BFC3-7CDB6134CA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82" y="2014268"/>
            <a:ext cx="2455846" cy="2455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 result for onion">
            <a:extLst>
              <a:ext uri="{FF2B5EF4-FFF2-40B4-BE49-F238E27FC236}">
                <a16:creationId xmlns:a16="http://schemas.microsoft.com/office/drawing/2014/main" id="{9C00338E-5CBE-445C-99A3-8B56E3BC96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5749" y="2014268"/>
            <a:ext cx="2455846" cy="2455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&quot;Not Allowed&quot; Symbol 6">
            <a:extLst>
              <a:ext uri="{FF2B5EF4-FFF2-40B4-BE49-F238E27FC236}">
                <a16:creationId xmlns:a16="http://schemas.microsoft.com/office/drawing/2014/main" id="{6D7CA2B5-A634-45F4-AFED-D9022B4EDCF7}"/>
              </a:ext>
            </a:extLst>
          </p:cNvPr>
          <p:cNvSpPr/>
          <p:nvPr/>
        </p:nvSpPr>
        <p:spPr>
          <a:xfrm>
            <a:off x="9505749" y="1881739"/>
            <a:ext cx="2559178" cy="2455846"/>
          </a:xfrm>
          <a:prstGeom prst="noSmoking">
            <a:avLst>
              <a:gd name="adj" fmla="val 7775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1695175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ULJKTtTuA1JYcmiIHNUWnZ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0el361ATYxVn7CIhxUw3rP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9GXR3BK6E2EUKvoPmRUH3b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ULJKTtTuA1JYcmiIHNUWnZ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0el361ATYxVn7CIhxUw3rP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9GXR3BK6E2EUKvoPmRUH3b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Lucida Console">
      <a:majorFont>
        <a:latin typeface="Lucida Console"/>
        <a:ea typeface=""/>
        <a:cs typeface=""/>
      </a:majorFont>
      <a:minorFont>
        <a:latin typeface="Lucida Consol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29949</TotalTime>
  <Words>931</Words>
  <Application>Microsoft Office PowerPoint</Application>
  <PresentationFormat>Widescreen</PresentationFormat>
  <Paragraphs>502</Paragraphs>
  <Slides>98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98</vt:i4>
      </vt:variant>
    </vt:vector>
  </HeadingPairs>
  <TitlesOfParts>
    <vt:vector size="102" baseType="lpstr">
      <vt:lpstr>Arial</vt:lpstr>
      <vt:lpstr>Calibri</vt:lpstr>
      <vt:lpstr>Lucida Console</vt:lpstr>
      <vt:lpstr>Office Theme</vt:lpstr>
      <vt:lpstr>Vertical Slice Architecture</vt:lpstr>
      <vt:lpstr>Traditional n-tier</vt:lpstr>
      <vt:lpstr>“DDD”-style n-tier</vt:lpstr>
      <vt:lpstr>PowerPoint Presentation</vt:lpstr>
      <vt:lpstr>Purported Benefits</vt:lpstr>
      <vt:lpstr>Verdict: False</vt:lpstr>
      <vt:lpstr>Organizing by layer</vt:lpstr>
      <vt:lpstr>Inmates blew up the asylum</vt:lpstr>
      <vt:lpstr>Areas of change</vt:lpstr>
      <vt:lpstr>PowerPoint Presentation</vt:lpstr>
      <vt:lpstr>Web App Characteristics</vt:lpstr>
      <vt:lpstr>CQRS: Two models where once there was one</vt:lpstr>
      <vt:lpstr>CQRS to the Rescue</vt:lpstr>
      <vt:lpstr>Axes of change</vt:lpstr>
      <vt:lpstr>Vertical Slice Architecture  Model and organize application architecture around axes of change, vertical slices</vt:lpstr>
      <vt:lpstr>Vertical Slices</vt:lpstr>
      <vt:lpstr>Move code to single place</vt:lpstr>
      <vt:lpstr>Move service methods to classes</vt:lpstr>
      <vt:lpstr>Modeling requests</vt:lpstr>
      <vt:lpstr>Request/Response with MediatR</vt:lpstr>
      <vt:lpstr>Registering MediatR</vt:lpstr>
      <vt:lpstr>Commands and Queries</vt:lpstr>
      <vt:lpstr>One model in, one model out</vt:lpstr>
      <vt:lpstr>Complete encapsulation</vt:lpstr>
      <vt:lpstr>Areas of change</vt:lpstr>
      <vt:lpstr>Collapsing Models</vt:lpstr>
      <vt:lpstr>Collapsing Features</vt:lpstr>
      <vt:lpstr>Modeling Queries</vt:lpstr>
      <vt:lpstr>Modeling Queries</vt:lpstr>
      <vt:lpstr>Simple Queries</vt:lpstr>
      <vt:lpstr>Parameterized Queries</vt:lpstr>
      <vt:lpstr>Paging/Sorting/Filtering</vt:lpstr>
      <vt:lpstr>Modeling Responses</vt:lpstr>
      <vt:lpstr>Modeling outputs</vt:lpstr>
      <vt:lpstr>Modeling outputs</vt:lpstr>
      <vt:lpstr>Simple Response</vt:lpstr>
      <vt:lpstr>Complex Response</vt:lpstr>
      <vt:lpstr>Modeling Query Handlers</vt:lpstr>
      <vt:lpstr>Simple AutoMapper Projections</vt:lpstr>
      <vt:lpstr>Projecting Query Result</vt:lpstr>
      <vt:lpstr>SQL Projections</vt:lpstr>
      <vt:lpstr>Encapsulated Logic</vt:lpstr>
      <vt:lpstr>Duplicate Query Logic</vt:lpstr>
      <vt:lpstr>Refactor</vt:lpstr>
      <vt:lpstr>Modeling Commands</vt:lpstr>
      <vt:lpstr>Simple Commands</vt:lpstr>
      <vt:lpstr>Model-Bound Types</vt:lpstr>
      <vt:lpstr>Task-Based UIs</vt:lpstr>
      <vt:lpstr>Modeling Command Responses</vt:lpstr>
      <vt:lpstr>Void Response</vt:lpstr>
      <vt:lpstr>Command Result Response</vt:lpstr>
      <vt:lpstr>Success/Fail</vt:lpstr>
      <vt:lpstr>Creation</vt:lpstr>
      <vt:lpstr>Complex Response</vt:lpstr>
      <vt:lpstr>Command/Query Duality</vt:lpstr>
      <vt:lpstr>Command Handlers</vt:lpstr>
      <vt:lpstr>Procedural Beginnings</vt:lpstr>
      <vt:lpstr>DI with no abstractions</vt:lpstr>
      <vt:lpstr>PowerPoint Presentation</vt:lpstr>
      <vt:lpstr>PowerPoint Presentation</vt:lpstr>
      <vt:lpstr>PowerPoint Presentation</vt:lpstr>
      <vt:lpstr>Code Smells</vt:lpstr>
      <vt:lpstr>Behavioral Smells</vt:lpstr>
      <vt:lpstr>Large Method!</vt:lpstr>
      <vt:lpstr>Push Behavior Down</vt:lpstr>
      <vt:lpstr>Code Smells (again)</vt:lpstr>
      <vt:lpstr>Refactored Toward Encapsulated Domain</vt:lpstr>
      <vt:lpstr>PowerPoint Presentation</vt:lpstr>
      <vt:lpstr>Validation Scopes</vt:lpstr>
      <vt:lpstr>Request Validation</vt:lpstr>
      <vt:lpstr>Domain Validation</vt:lpstr>
      <vt:lpstr>Representations</vt:lpstr>
      <vt:lpstr>Controllers as routes</vt:lpstr>
      <vt:lpstr>Razor Pages</vt:lpstr>
      <vt:lpstr>Web APIs</vt:lpstr>
      <vt:lpstr>Cross-Cutting Concerns</vt:lpstr>
      <vt:lpstr>Pipeline Behavior (Decorator)</vt:lpstr>
      <vt:lpstr>Stackable Decorators</vt:lpstr>
      <vt:lpstr>Think: Action Filters</vt:lpstr>
      <vt:lpstr>Transactions</vt:lpstr>
      <vt:lpstr>Unit of Work</vt:lpstr>
      <vt:lpstr>Concurrency and Retries</vt:lpstr>
      <vt:lpstr>Logging</vt:lpstr>
      <vt:lpstr>Registration</vt:lpstr>
      <vt:lpstr>Architecture in slices</vt:lpstr>
      <vt:lpstr>Testing</vt:lpstr>
      <vt:lpstr>Reproduce Reality</vt:lpstr>
      <vt:lpstr>Mimicking Scoped Requests</vt:lpstr>
      <vt:lpstr>Setting Up Data</vt:lpstr>
      <vt:lpstr>Sending Requests</vt:lpstr>
      <vt:lpstr>Using static helpers</vt:lpstr>
      <vt:lpstr>Testing queries through result</vt:lpstr>
      <vt:lpstr>Setup through the front door</vt:lpstr>
      <vt:lpstr>Setup data directly when needed</vt:lpstr>
      <vt:lpstr>Test commands with roundtrips</vt:lpstr>
      <vt:lpstr>Unit and Integration Tests</vt:lpstr>
      <vt:lpstr>Key Takeaways</vt:lpstr>
      <vt:lpstr>Vertical Slice Architecture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Conventionally Speaking</dc:title>
  <dc:creator>James Bogard</dc:creator>
  <cp:lastModifiedBy>James Bogard</cp:lastModifiedBy>
  <cp:revision>209</cp:revision>
  <dcterms:created xsi:type="dcterms:W3CDTF">2014-12-03T11:14:03Z</dcterms:created>
  <dcterms:modified xsi:type="dcterms:W3CDTF">2020-08-20T18:35:55Z</dcterms:modified>
</cp:coreProperties>
</file>